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drawings/drawing1.xml" ContentType="application/vnd.openxmlformats-officedocument.drawingml.chartshapes+xml"/>
  <Override PartName="/ppt/charts/chart16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56" r:id="rId3"/>
    <p:sldId id="261" r:id="rId4"/>
    <p:sldId id="276" r:id="rId5"/>
    <p:sldId id="262" r:id="rId6"/>
    <p:sldId id="277" r:id="rId7"/>
    <p:sldId id="278" r:id="rId8"/>
    <p:sldId id="275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58" r:id="rId17"/>
    <p:sldId id="270" r:id="rId18"/>
    <p:sldId id="283" r:id="rId19"/>
    <p:sldId id="282" r:id="rId20"/>
    <p:sldId id="271" r:id="rId21"/>
    <p:sldId id="281" r:id="rId2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839" autoAdjust="0"/>
  </p:normalViewPr>
  <p:slideViewPr>
    <p:cSldViewPr>
      <p:cViewPr varScale="1">
        <p:scale>
          <a:sx n="67" d="100"/>
          <a:sy n="67" d="100"/>
        </p:scale>
        <p:origin x="-60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zczesiki\Desktop\Plan%20dzia&#322;ania%20-%20Wykonanie%20PL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cluster\wrw$\zit\WSKA&#377;NIKI\wska&#378;niki%20z%20powierzenia%20na%20spotkanie%2019.09%20do%20wykres&#243;w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cluster\wrw$\zit\WSKA&#377;NIKI\wska&#378;niki%20z%20powierzenia%20na%20spotkanie%2019.09%20do%20wykres&#243;w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cluster\wrw$\zit\WSKA&#377;NIKI\wska&#378;niki%20z%20powierzenia%20na%20spotkanie%2019.09%20do%20wykres&#243;w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cluster\wrw$\zit\WSKA&#377;NIKI\wska&#378;niki%20z%20powierzenia%20na%20spotkanie%2019.09%20do%20wykres&#243;w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cluster\wrw$\zit\WSKA&#377;NIKI\wska&#378;niki%20z%20powierzenia%20na%20spotkanie%2019.09%20do%20wykres&#243;w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cluster\wrw$\zit\WSKA&#377;NIKI\wska&#378;niki%20z%20powierzenia%20na%20spotkanie%2019.09%20do%20wykres&#243;w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cluster\wrw$\zit\WSKA&#377;NIKI\wska&#378;niki%20z%20powierzenia%20na%20spotkanie%2019.09%20do%20wykres&#243;w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cluster\wrw$\zit\WSKA&#377;NIKI\wska&#378;niki%20z%20powierzenia%20na%20spotkanie%2019.09%20do%20wykres&#243;w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cluster\wrw$\zit\WSKA&#377;NIKI\wska&#378;niki%20z%20powierzenia%20na%20spotkanie%2019.09%20do%20wykres&#243;w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luster\wrw$\zit\WSKA&#377;NIKI\wska&#378;niki%20z%20powierzenia%20na%20spotkanie%2019.09%20do%20wykres&#243;w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cluster\wrw$\zit\WSKA&#377;NIKI\wska&#378;niki%20z%20powierzenia%20na%20spotkanie%2019.09%20do%20wykres&#243;w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cluster\wrw$\zit\WSKA&#377;NIKI\wska&#378;niki%20z%20powierzenia%20na%20spotkanie%2019.09%20do%20wykres&#243;w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cluster\wrw$\zit\WSKA&#377;NIKI\wska&#378;niki%20z%20powierzenia%20na%20spotkanie%2019.09%20do%20wykres&#243;w.xlsx" TargetMode="Externa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wojciechowskam1\Desktop\Dokumenty\MONITORING%20STRATEGII%20ZIT\do%20prezentacji%20na%20komisj&#281;%20promocji\KONKURSY%20ZIT%20i%20poza%20ZIT.xlsx" TargetMode="Externa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wojciechowskam1\Desktop\Dokumenty\MONITORING%20STRATEGII%20ZIT\do%20prezentacji%20na%20komisj&#281;%20promocji\KONKURSY%20ZIT%20i%20poza%20ZI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344972379240413"/>
          <c:y val="0"/>
          <c:w val="0.39331975162063765"/>
          <c:h val="1"/>
        </c:manualLayout>
      </c:layout>
      <c:doughnutChart>
        <c:varyColors val="1"/>
        <c:ser>
          <c:idx val="0"/>
          <c:order val="0"/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Arkusz1!$A$2:$B$2</c:f>
              <c:strCache>
                <c:ptCount val="2"/>
                <c:pt idx="0">
                  <c:v>złożone wnioski</c:v>
                </c:pt>
                <c:pt idx="1">
                  <c:v>niewykorzystana alokacja</c:v>
                </c:pt>
              </c:strCache>
            </c:strRef>
          </c:cat>
          <c:val>
            <c:numRef>
              <c:f>Arkusz1!$A$3:$B$3</c:f>
              <c:numCache>
                <c:formatCode>0%</c:formatCode>
                <c:ptCount val="2"/>
                <c:pt idx="0">
                  <c:v>0.75891555472905281</c:v>
                </c:pt>
                <c:pt idx="1">
                  <c:v>0.24108444527094741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doughnutChart>
        <c:varyColors val="1"/>
        <c:ser>
          <c:idx val="0"/>
          <c:order val="0"/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Powierzenie!$B$23:$C$23</c:f>
              <c:strCache>
                <c:ptCount val="2"/>
                <c:pt idx="0">
                  <c:v>złożone wnioski</c:v>
                </c:pt>
                <c:pt idx="1">
                  <c:v>niewykorzystana alokacja</c:v>
                </c:pt>
              </c:strCache>
            </c:strRef>
          </c:cat>
          <c:val>
            <c:numRef>
              <c:f>Powierzenie!$B$25:$C$25</c:f>
              <c:numCache>
                <c:formatCode>0%</c:formatCode>
                <c:ptCount val="2"/>
                <c:pt idx="0">
                  <c:v>0.42359935030013879</c:v>
                </c:pt>
                <c:pt idx="1">
                  <c:v>0.5764006496998616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doughnutChart>
        <c:varyColors val="1"/>
        <c:ser>
          <c:idx val="0"/>
          <c:order val="0"/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Powierzenie!$B$23:$C$23</c:f>
              <c:strCache>
                <c:ptCount val="2"/>
                <c:pt idx="0">
                  <c:v>złożone wnioski</c:v>
                </c:pt>
                <c:pt idx="1">
                  <c:v>niewykorzystana alokacja</c:v>
                </c:pt>
              </c:strCache>
            </c:strRef>
          </c:cat>
          <c:val>
            <c:numRef>
              <c:f>Powierzenie!$B$35:$C$35</c:f>
              <c:numCache>
                <c:formatCode>0%</c:formatCode>
                <c:ptCount val="2"/>
                <c:pt idx="0">
                  <c:v>0.4298000000000004</c:v>
                </c:pt>
                <c:pt idx="1">
                  <c:v>0.57020000000000004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458880139982547E-2"/>
          <c:y val="0.10879629629629657"/>
          <c:w val="0.46388888888889007"/>
          <c:h val="0.77314814814814936"/>
        </c:manualLayout>
      </c:layout>
      <c:doughnutChart>
        <c:varyColors val="1"/>
        <c:ser>
          <c:idx val="0"/>
          <c:order val="0"/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Powierzenie!$B$23:$C$23</c:f>
              <c:strCache>
                <c:ptCount val="2"/>
                <c:pt idx="0">
                  <c:v>złożone wnioski</c:v>
                </c:pt>
                <c:pt idx="1">
                  <c:v>niewykorzystana alokacja</c:v>
                </c:pt>
              </c:strCache>
            </c:strRef>
          </c:cat>
          <c:val>
            <c:numRef>
              <c:f>Powierzenie!$B$26:$C$26</c:f>
              <c:numCache>
                <c:formatCode>0%</c:formatCode>
                <c:ptCount val="2"/>
                <c:pt idx="0">
                  <c:v>0.68044430779076659</c:v>
                </c:pt>
                <c:pt idx="1">
                  <c:v>0.31955569220923347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doughnutChart>
        <c:varyColors val="1"/>
        <c:ser>
          <c:idx val="0"/>
          <c:order val="0"/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Powierzenie!$B$23:$C$23</c:f>
              <c:strCache>
                <c:ptCount val="2"/>
                <c:pt idx="0">
                  <c:v>złożone wnioski</c:v>
                </c:pt>
                <c:pt idx="1">
                  <c:v>niewykorzystana alokacja</c:v>
                </c:pt>
              </c:strCache>
            </c:strRef>
          </c:cat>
          <c:val>
            <c:numRef>
              <c:f>Powierzenie!$B$36:$C$36</c:f>
              <c:numCache>
                <c:formatCode>0%</c:formatCode>
                <c:ptCount val="2"/>
                <c:pt idx="0">
                  <c:v>0.83680000000000065</c:v>
                </c:pt>
                <c:pt idx="1">
                  <c:v>0.1631999999999999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9.2458880139982547E-2"/>
          <c:y val="0.12731481481481483"/>
          <c:w val="0.46388888888888979"/>
          <c:h val="0.77314814814814914"/>
        </c:manualLayout>
      </c:layout>
      <c:doughnutChart>
        <c:varyColors val="1"/>
        <c:ser>
          <c:idx val="0"/>
          <c:order val="0"/>
          <c:explosion val="25"/>
          <c:dLbls>
            <c:dLbl>
              <c:idx val="0"/>
              <c:delete val="1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Powierzenie!$B$23:$C$23</c:f>
              <c:strCache>
                <c:ptCount val="2"/>
                <c:pt idx="0">
                  <c:v>złożone wnioski</c:v>
                </c:pt>
                <c:pt idx="1">
                  <c:v>niewykorzystana alokacja</c:v>
                </c:pt>
              </c:strCache>
            </c:strRef>
          </c:cat>
          <c:val>
            <c:numRef>
              <c:f>Powierzenie!$B$37:$C$37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doughnutChart>
        <c:varyColors val="1"/>
        <c:ser>
          <c:idx val="0"/>
          <c:order val="0"/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(Powierzenie!$B$23,Powierzenie!$C$23)</c:f>
              <c:strCache>
                <c:ptCount val="2"/>
                <c:pt idx="0">
                  <c:v>złożone wnioski</c:v>
                </c:pt>
                <c:pt idx="1">
                  <c:v>niewykorzystana alokacja</c:v>
                </c:pt>
              </c:strCache>
            </c:strRef>
          </c:cat>
          <c:val>
            <c:numRef>
              <c:f>(Powierzenie!$B$38,Powierzenie!$C$38)</c:f>
              <c:numCache>
                <c:formatCode>0%</c:formatCode>
                <c:ptCount val="2"/>
                <c:pt idx="0">
                  <c:v>0.85349999999999993</c:v>
                </c:pt>
                <c:pt idx="1">
                  <c:v>0.14650000000000021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doughnutChart>
        <c:varyColors val="1"/>
        <c:ser>
          <c:idx val="0"/>
          <c:order val="0"/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Powierzenie!$B$23:$C$23</c:f>
              <c:strCache>
                <c:ptCount val="2"/>
                <c:pt idx="0">
                  <c:v>złożone wnioski</c:v>
                </c:pt>
                <c:pt idx="1">
                  <c:v>niewykorzystana alokacja</c:v>
                </c:pt>
              </c:strCache>
            </c:strRef>
          </c:cat>
          <c:val>
            <c:numRef>
              <c:f>Powierzenie!$B$39:$C$39</c:f>
              <c:numCache>
                <c:formatCode>0%</c:formatCode>
                <c:ptCount val="2"/>
                <c:pt idx="0">
                  <c:v>0.53</c:v>
                </c:pt>
                <c:pt idx="1">
                  <c:v>0.47000000000000008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doughnutChart>
        <c:varyColors val="1"/>
        <c:ser>
          <c:idx val="0"/>
          <c:order val="0"/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Powierzenie!$B$23:$C$23</c:f>
              <c:strCache>
                <c:ptCount val="2"/>
                <c:pt idx="0">
                  <c:v>złożone wnioski</c:v>
                </c:pt>
                <c:pt idx="1">
                  <c:v>niewykorzystana alokacja</c:v>
                </c:pt>
              </c:strCache>
            </c:strRef>
          </c:cat>
          <c:val>
            <c:numRef>
              <c:f>Powierzenie!$B$28:$C$28</c:f>
              <c:numCache>
                <c:formatCode>0%</c:formatCode>
                <c:ptCount val="2"/>
                <c:pt idx="0">
                  <c:v>0.75259679285714287</c:v>
                </c:pt>
                <c:pt idx="1">
                  <c:v>0.24740320714285752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doughnutChart>
        <c:varyColors val="1"/>
        <c:ser>
          <c:idx val="0"/>
          <c:order val="0"/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Powierzenie!$B$23:$C$23</c:f>
              <c:strCache>
                <c:ptCount val="2"/>
                <c:pt idx="0">
                  <c:v>złożone wnioski</c:v>
                </c:pt>
                <c:pt idx="1">
                  <c:v>niewykorzystana alokacja</c:v>
                </c:pt>
              </c:strCache>
            </c:strRef>
          </c:cat>
          <c:val>
            <c:numRef>
              <c:f>Powierzenie!$B$29:$C$29</c:f>
              <c:numCache>
                <c:formatCode>0%</c:formatCode>
                <c:ptCount val="2"/>
                <c:pt idx="0">
                  <c:v>0.11664652666666669</c:v>
                </c:pt>
                <c:pt idx="1">
                  <c:v>0.88335347333333369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doughnutChart>
        <c:varyColors val="1"/>
        <c:ser>
          <c:idx val="0"/>
          <c:order val="0"/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Powierzenie!$B$23:$C$23</c:f>
              <c:strCache>
                <c:ptCount val="2"/>
                <c:pt idx="0">
                  <c:v>złożone wnioski</c:v>
                </c:pt>
                <c:pt idx="1">
                  <c:v>niewykorzystana alokacja</c:v>
                </c:pt>
              </c:strCache>
            </c:strRef>
          </c:cat>
          <c:val>
            <c:numRef>
              <c:f>Powierzenie!$B$30:$C$30</c:f>
              <c:numCache>
                <c:formatCode>0%</c:formatCode>
                <c:ptCount val="2"/>
                <c:pt idx="0">
                  <c:v>0.41012898498676276</c:v>
                </c:pt>
                <c:pt idx="1">
                  <c:v>0.58987101501323802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doughnutChart>
        <c:varyColors val="1"/>
        <c:ser>
          <c:idx val="0"/>
          <c:order val="0"/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Powierzenie!$B$23:$C$23</c:f>
              <c:strCache>
                <c:ptCount val="2"/>
                <c:pt idx="0">
                  <c:v>złożone wnioski</c:v>
                </c:pt>
                <c:pt idx="1">
                  <c:v>niewykorzystana alokacja</c:v>
                </c:pt>
              </c:strCache>
            </c:strRef>
          </c:cat>
          <c:val>
            <c:numRef>
              <c:f>Powierzenie!$B$31:$C$31</c:f>
              <c:numCache>
                <c:formatCode>0%</c:formatCode>
                <c:ptCount val="2"/>
                <c:pt idx="0">
                  <c:v>0.61772897200000176</c:v>
                </c:pt>
                <c:pt idx="1">
                  <c:v>0.38227102800000001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doughnutChart>
        <c:varyColors val="1"/>
        <c:ser>
          <c:idx val="0"/>
          <c:order val="0"/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Powierzenie!$B$23:$C$23</c:f>
              <c:strCache>
                <c:ptCount val="2"/>
                <c:pt idx="0">
                  <c:v>złożone wnioski</c:v>
                </c:pt>
                <c:pt idx="1">
                  <c:v>niewykorzystana alokacja</c:v>
                </c:pt>
              </c:strCache>
            </c:strRef>
          </c:cat>
          <c:val>
            <c:numRef>
              <c:f>Powierzenie!$B$32:$C$32</c:f>
              <c:numCache>
                <c:formatCode>0%</c:formatCode>
                <c:ptCount val="2"/>
                <c:pt idx="0">
                  <c:v>0.40695658135593304</c:v>
                </c:pt>
                <c:pt idx="1">
                  <c:v>0.59304341864406784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doughnutChart>
        <c:varyColors val="1"/>
        <c:ser>
          <c:idx val="0"/>
          <c:order val="0"/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Powierzenie!$B$23:$C$23</c:f>
              <c:strCache>
                <c:ptCount val="2"/>
                <c:pt idx="0">
                  <c:v>złożone wnioski</c:v>
                </c:pt>
                <c:pt idx="1">
                  <c:v>niewykorzystana alokacja</c:v>
                </c:pt>
              </c:strCache>
            </c:strRef>
          </c:cat>
          <c:val>
            <c:numRef>
              <c:f>Powierzenie!$B$33:$C$33</c:f>
              <c:numCache>
                <c:formatCode>0%</c:formatCode>
                <c:ptCount val="2"/>
                <c:pt idx="0">
                  <c:v>0.31644979318302247</c:v>
                </c:pt>
                <c:pt idx="1">
                  <c:v>0.68355020681697809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 dirty="0"/>
              <a:t>Wnioski o</a:t>
            </a:r>
            <a:r>
              <a:rPr lang="pl-PL" baseline="0" dirty="0"/>
              <a:t> dofinansowanie złożone </a:t>
            </a:r>
            <a:r>
              <a:rPr lang="pl-PL" u="sng" baseline="0" dirty="0"/>
              <a:t>w ramach konkursów </a:t>
            </a:r>
            <a:r>
              <a:rPr lang="pl-PL" u="sng" baseline="0" dirty="0" smtClean="0"/>
              <a:t> ZIT</a:t>
            </a:r>
            <a:endParaRPr lang="pl-PL" u="sng" dirty="0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B0F0"/>
              </a:solidFill>
            </c:spPr>
          </c:dPt>
          <c:dLbls>
            <c:dLbl>
              <c:idx val="0"/>
              <c:layout>
                <c:manualLayout>
                  <c:x val="2.4375380865326096E-3"/>
                  <c:y val="0.282450347912118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4375380865326096E-3"/>
                  <c:y val="0.161993769470405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ZIT!$H$4:$I$4</c:f>
              <c:strCache>
                <c:ptCount val="2"/>
                <c:pt idx="0">
                  <c:v>Liczba złożonych wniosków</c:v>
                </c:pt>
                <c:pt idx="1">
                  <c:v>Liczba wniosków skierowanych do dofinansowania (72,63 % złożonych wniosków)</c:v>
                </c:pt>
              </c:strCache>
            </c:strRef>
          </c:cat>
          <c:val>
            <c:numRef>
              <c:f>ZIT!$H$5:$I$5</c:f>
              <c:numCache>
                <c:formatCode>General</c:formatCode>
                <c:ptCount val="2"/>
                <c:pt idx="0">
                  <c:v>95</c:v>
                </c:pt>
                <c:pt idx="1">
                  <c:v>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6447616"/>
        <c:axId val="126106944"/>
        <c:axId val="0"/>
      </c:bar3DChart>
      <c:catAx>
        <c:axId val="126447616"/>
        <c:scaling>
          <c:orientation val="minMax"/>
        </c:scaling>
        <c:delete val="1"/>
        <c:axPos val="b"/>
        <c:majorTickMark val="none"/>
        <c:minorTickMark val="none"/>
        <c:tickLblPos val="none"/>
        <c:crossAx val="126106944"/>
        <c:crosses val="autoZero"/>
        <c:auto val="1"/>
        <c:lblAlgn val="ctr"/>
        <c:lblOffset val="100"/>
        <c:noMultiLvlLbl val="0"/>
      </c:catAx>
      <c:valAx>
        <c:axId val="12610694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2644761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 dirty="0"/>
              <a:t>Wnioski o dofinansowanie</a:t>
            </a:r>
            <a:r>
              <a:rPr lang="pl-PL" baseline="0" dirty="0"/>
              <a:t> złożone </a:t>
            </a:r>
            <a:r>
              <a:rPr lang="pl-PL" u="sng" baseline="0" dirty="0"/>
              <a:t>w konkursach poza ZIT</a:t>
            </a:r>
            <a:endParaRPr lang="pl-PL" u="sng" dirty="0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92D05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00B0F0"/>
              </a:solidFill>
            </c:spPr>
          </c:dPt>
          <c:dLbls>
            <c:dLbl>
              <c:idx val="0"/>
              <c:layout>
                <c:manualLayout>
                  <c:x val="2.7777777777777974E-3"/>
                  <c:y val="0.18055555555555564"/>
                </c:manualLayout>
              </c:layout>
              <c:spPr/>
              <c:txPr>
                <a:bodyPr/>
                <a:lstStyle/>
                <a:p>
                  <a:pPr>
                    <a:defRPr sz="1400" b="1"/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777777777777974E-3"/>
                  <c:y val="0.13425925925925927"/>
                </c:manualLayout>
              </c:layout>
              <c:spPr/>
              <c:txPr>
                <a:bodyPr/>
                <a:lstStyle/>
                <a:p>
                  <a:pPr>
                    <a:defRPr sz="1400" b="1"/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'RPO poza ZIT'!$I$6:$J$6</c:f>
              <c:strCache>
                <c:ptCount val="2"/>
                <c:pt idx="0">
                  <c:v>Liczba złożonych wniosków</c:v>
                </c:pt>
                <c:pt idx="1">
                  <c:v>Liczba wniosków skierowanych do dofinansowania (45,03 % złożonych wniosków)</c:v>
                </c:pt>
              </c:strCache>
            </c:strRef>
          </c:cat>
          <c:val>
            <c:numRef>
              <c:f>'RPO poza ZIT'!$I$7:$J$7</c:f>
              <c:numCache>
                <c:formatCode>General</c:formatCode>
                <c:ptCount val="2"/>
                <c:pt idx="0">
                  <c:v>584</c:v>
                </c:pt>
                <c:pt idx="1">
                  <c:v>263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6449152"/>
        <c:axId val="126739584"/>
        <c:axId val="0"/>
      </c:bar3DChart>
      <c:catAx>
        <c:axId val="126449152"/>
        <c:scaling>
          <c:orientation val="minMax"/>
        </c:scaling>
        <c:delete val="1"/>
        <c:axPos val="b"/>
        <c:majorTickMark val="none"/>
        <c:minorTickMark val="none"/>
        <c:tickLblPos val="none"/>
        <c:crossAx val="126739584"/>
        <c:crosses val="autoZero"/>
        <c:auto val="1"/>
        <c:lblAlgn val="ctr"/>
        <c:lblOffset val="100"/>
        <c:noMultiLvlLbl val="0"/>
      </c:catAx>
      <c:valAx>
        <c:axId val="12673958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264491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</cdr:x>
      <cdr:y>0.375</cdr:y>
    </cdr:from>
    <cdr:to>
      <cdr:x>0.61164</cdr:x>
      <cdr:y>0.60176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1728192" y="151216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100" b="1" dirty="0" smtClean="0"/>
            <a:t>72,6%</a:t>
          </a:r>
          <a:endParaRPr lang="pl-PL" sz="11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0.40323</cdr:x>
      <cdr:y>0.54993</cdr:y>
    </cdr:from>
    <cdr:to>
      <cdr:x>0.60804</cdr:x>
      <cdr:y>0.7752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1800200" y="223224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100" b="1" dirty="0" smtClean="0"/>
            <a:t>45,0%</a:t>
          </a:r>
          <a:endParaRPr lang="pl-PL" sz="11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E59220-859E-4595-853B-4AAF73180E04}" type="datetimeFigureOut">
              <a:rPr lang="pl-PL" smtClean="0"/>
              <a:pPr/>
              <a:t>2017-09-22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EB7803-0976-4A05-B563-B08A4996E80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1717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B7803-0976-4A05-B563-B08A4996E80B}" type="slidenum">
              <a:rPr lang="pl-PL" smtClean="0"/>
              <a:pPr/>
              <a:t>1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2017-09-22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2017-09-22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2017-09-22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2017-09-22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2017-09-22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2017-09-22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2017-09-22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2017-09-22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2017-09-22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2017-09-22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2017-09-22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2017-09-22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 algn="ctr">
              <a:buNone/>
            </a:pPr>
            <a:r>
              <a:rPr lang="pl-PL" sz="3600" b="1" dirty="0" smtClean="0"/>
              <a:t>Wdrażanie instrumentu ZIT BTOF</a:t>
            </a:r>
          </a:p>
          <a:p>
            <a:pPr algn="ctr">
              <a:buNone/>
            </a:pPr>
            <a:r>
              <a:rPr lang="pl-PL" b="1" dirty="0" smtClean="0"/>
              <a:t>- stan na dzień 22.09.2017 r.</a:t>
            </a:r>
          </a:p>
          <a:p>
            <a:pPr algn="ctr">
              <a:buNone/>
            </a:pPr>
            <a:endParaRPr lang="pl-PL" b="1" dirty="0" smtClean="0"/>
          </a:p>
          <a:p>
            <a:pPr algn="ctr">
              <a:buNone/>
            </a:pPr>
            <a:endParaRPr lang="pl-PL" b="1" dirty="0" smtClean="0"/>
          </a:p>
          <a:p>
            <a:pPr algn="ctr">
              <a:buNone/>
            </a:pPr>
            <a:endParaRPr lang="pl-PL" b="1" dirty="0" smtClean="0"/>
          </a:p>
          <a:p>
            <a:pPr algn="ctr">
              <a:buNone/>
            </a:pPr>
            <a:endParaRPr lang="pl-PL" b="1" dirty="0" smtClean="0"/>
          </a:p>
          <a:p>
            <a:pPr algn="ctr">
              <a:buNone/>
            </a:pPr>
            <a:endParaRPr lang="pl-PL" sz="2400" b="1" dirty="0" smtClean="0"/>
          </a:p>
          <a:p>
            <a:pPr algn="ctr">
              <a:buNone/>
            </a:pPr>
            <a:endParaRPr lang="pl-PL" sz="2400" b="1" dirty="0" smtClean="0"/>
          </a:p>
          <a:p>
            <a:pPr algn="ctr">
              <a:buNone/>
            </a:pPr>
            <a:r>
              <a:rPr lang="pl-PL" sz="2400" dirty="0" smtClean="0"/>
              <a:t>Toruń, 22 września 2017 r.</a:t>
            </a:r>
          </a:p>
        </p:txBody>
      </p:sp>
      <p:pic>
        <p:nvPicPr>
          <p:cNvPr id="1026" name="Picture 2" descr="ZIT_BTOF_LOGO_v2_3_Q_U_K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2276872"/>
            <a:ext cx="4491338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Obraz 0" descr="logo_FE_Pomoc_techniczna_rgb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16632"/>
            <a:ext cx="11779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Obraz 2" descr="UE_FS_rgb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20272" y="116632"/>
            <a:ext cx="16764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0" y="9434513"/>
            <a:ext cx="6943725" cy="0"/>
          </a:xfrm>
          <a:prstGeom prst="line">
            <a:avLst/>
          </a:prstGeom>
          <a:noFill/>
          <a:ln w="38100" cmpd="dbl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1547664" y="6350169"/>
            <a:ext cx="5832648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Projekt „Wsparcie działania podmiotu realizującego </a:t>
            </a:r>
            <a:r>
              <a:rPr kumimoji="0" lang="pl-PL" sz="9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pl-PL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ZIT ze środków POPT 2014-2020”</a:t>
            </a:r>
            <a:endParaRPr kumimoji="0" lang="pl-PL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794519"/>
          </a:xfrm>
        </p:spPr>
        <p:txBody>
          <a:bodyPr>
            <a:normAutofit/>
          </a:bodyPr>
          <a:lstStyle/>
          <a:p>
            <a:r>
              <a:rPr lang="pl-PL" sz="2000" dirty="0" smtClean="0"/>
              <a:t>3.5.1 Efektywność energetyczna w sektorze publicznym i mieszkaniowym </a:t>
            </a:r>
            <a:br>
              <a:rPr lang="pl-PL" sz="2000" dirty="0" smtClean="0"/>
            </a:br>
            <a:r>
              <a:rPr lang="pl-PL" sz="2000" dirty="0" smtClean="0"/>
              <a:t>w ramach ZIT</a:t>
            </a:r>
            <a:endParaRPr lang="pl-PL" sz="20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4725144"/>
            <a:ext cx="8424936" cy="576064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pl-PL" sz="2000" dirty="0" smtClean="0">
                <a:solidFill>
                  <a:schemeClr val="tx1"/>
                </a:solidFill>
              </a:rPr>
              <a:t>Alokacja – 36 093 600 euro,</a:t>
            </a:r>
          </a:p>
          <a:p>
            <a:pPr algn="l"/>
            <a:r>
              <a:rPr lang="pl-PL" sz="1200" dirty="0" smtClean="0">
                <a:solidFill>
                  <a:schemeClr val="tx1"/>
                </a:solidFill>
              </a:rPr>
              <a:t>(kurs 4,3307) </a:t>
            </a:r>
            <a:r>
              <a:rPr lang="pl-PL" sz="2100" dirty="0" smtClean="0">
                <a:solidFill>
                  <a:schemeClr val="tx1"/>
                </a:solidFill>
              </a:rPr>
              <a:t>-</a:t>
            </a:r>
            <a:r>
              <a:rPr lang="pl-PL" sz="2000" dirty="0" smtClean="0">
                <a:solidFill>
                  <a:schemeClr val="tx1"/>
                </a:solidFill>
              </a:rPr>
              <a:t>  156 310 533,52 PLN</a:t>
            </a:r>
            <a:endParaRPr lang="pl-PL" sz="2000" dirty="0">
              <a:solidFill>
                <a:schemeClr val="tx1"/>
              </a:solidFill>
            </a:endParaRPr>
          </a:p>
        </p:txBody>
      </p:sp>
      <p:graphicFrame>
        <p:nvGraphicFramePr>
          <p:cNvPr id="6" name="Wykres 5"/>
          <p:cNvGraphicFramePr/>
          <p:nvPr/>
        </p:nvGraphicFramePr>
        <p:xfrm>
          <a:off x="2771800" y="4005064"/>
          <a:ext cx="5976664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467544" y="1268760"/>
          <a:ext cx="8040216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  <a:gridCol w="1800200"/>
                <a:gridCol w="1709682"/>
                <a:gridCol w="201005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Nabory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3 zakończone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 w trakcie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Razem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Złożone wnioski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41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27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68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Podpisane umowy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32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27 planowanych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59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Wartość podpisanych /planowanych</a:t>
                      </a:r>
                      <a:r>
                        <a:rPr lang="pl-PL" baseline="0" dirty="0" smtClean="0"/>
                        <a:t> do podpisania </a:t>
                      </a:r>
                      <a:r>
                        <a:rPr lang="pl-PL" dirty="0" smtClean="0"/>
                        <a:t>umów PLN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 smtClean="0"/>
                        <a:t>78 677 874,04 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39 948 636,72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118 265 510,76</a:t>
                      </a:r>
                      <a:endParaRPr lang="pl-PL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794519"/>
          </a:xfrm>
        </p:spPr>
        <p:txBody>
          <a:bodyPr>
            <a:normAutofit/>
          </a:bodyPr>
          <a:lstStyle/>
          <a:p>
            <a:r>
              <a:rPr lang="pl-PL" sz="2000" dirty="0" smtClean="0"/>
              <a:t>3.5.2 Zrównoważona mobilność miejska i promowanie strategii niskoemisyjnych w ramach ZIT </a:t>
            </a:r>
            <a:endParaRPr lang="pl-PL" sz="20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5085184"/>
            <a:ext cx="8424936" cy="576064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pl-PL" sz="2000" dirty="0" smtClean="0">
                <a:solidFill>
                  <a:schemeClr val="tx1"/>
                </a:solidFill>
              </a:rPr>
              <a:t>Alokacja – 57 756 706 euro,</a:t>
            </a:r>
          </a:p>
          <a:p>
            <a:pPr algn="l"/>
            <a:r>
              <a:rPr lang="pl-PL" sz="1200" dirty="0" smtClean="0">
                <a:solidFill>
                  <a:schemeClr val="tx1"/>
                </a:solidFill>
              </a:rPr>
              <a:t>(kurs 4,3307) </a:t>
            </a:r>
            <a:r>
              <a:rPr lang="pl-PL" sz="2100" dirty="0" smtClean="0">
                <a:solidFill>
                  <a:schemeClr val="tx1"/>
                </a:solidFill>
              </a:rPr>
              <a:t>-</a:t>
            </a:r>
            <a:r>
              <a:rPr lang="pl-PL" sz="2000" dirty="0" smtClean="0">
                <a:solidFill>
                  <a:schemeClr val="tx1"/>
                </a:solidFill>
              </a:rPr>
              <a:t>  250 126 966,67 PLN</a:t>
            </a:r>
            <a:endParaRPr lang="pl-PL" sz="2000" dirty="0">
              <a:solidFill>
                <a:schemeClr val="tx1"/>
              </a:solidFill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467544" y="1268760"/>
          <a:ext cx="8040216" cy="300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4"/>
                <a:gridCol w="2016224"/>
                <a:gridCol w="1637674"/>
                <a:gridCol w="201005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Nabory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5 zakończonych - pozakonkursowych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 w trakcie – konkursowe </a:t>
                      </a:r>
                      <a:r>
                        <a:rPr lang="pl-PL" sz="1100" dirty="0" smtClean="0"/>
                        <a:t>(ścieżki, oświetlenie)</a:t>
                      </a:r>
                      <a:endParaRPr lang="pl-PL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Razem 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Złożone wnioski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5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8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13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Podpisane umowy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 podpisana</a:t>
                      </a:r>
                    </a:p>
                    <a:p>
                      <a:pPr algn="ctr"/>
                      <a:r>
                        <a:rPr lang="pl-PL" dirty="0" smtClean="0"/>
                        <a:t>(4</a:t>
                      </a:r>
                      <a:r>
                        <a:rPr lang="pl-PL" baseline="0" dirty="0" smtClean="0"/>
                        <a:t> umowy w przygotowaniu)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8</a:t>
                      </a:r>
                      <a:r>
                        <a:rPr lang="pl-PL" baseline="0" dirty="0" smtClean="0"/>
                        <a:t> </a:t>
                      </a:r>
                      <a:r>
                        <a:rPr lang="pl-PL" dirty="0" smtClean="0"/>
                        <a:t>planowanych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13</a:t>
                      </a:r>
                      <a:endParaRPr lang="pl-PL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Wartość podpisanych /planowanych</a:t>
                      </a:r>
                      <a:r>
                        <a:rPr lang="pl-PL" baseline="0" dirty="0" smtClean="0"/>
                        <a:t> do podpisania </a:t>
                      </a:r>
                      <a:r>
                        <a:rPr lang="pl-PL" dirty="0" smtClean="0"/>
                        <a:t>umów PLN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36 808 082,10</a:t>
                      </a:r>
                    </a:p>
                    <a:p>
                      <a:pPr algn="ctr"/>
                      <a:r>
                        <a:rPr lang="pl-PL" dirty="0" smtClean="0"/>
                        <a:t>(plus 56 218 416,75)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12 932 350,65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105 958 849,50</a:t>
                      </a:r>
                      <a:endParaRPr lang="pl-PL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8" name="Wykres 7"/>
          <p:cNvGraphicFramePr/>
          <p:nvPr/>
        </p:nvGraphicFramePr>
        <p:xfrm>
          <a:off x="3779912" y="400506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794519"/>
          </a:xfrm>
        </p:spPr>
        <p:txBody>
          <a:bodyPr>
            <a:normAutofit/>
          </a:bodyPr>
          <a:lstStyle/>
          <a:p>
            <a:r>
              <a:rPr lang="pl-PL" sz="2000" dirty="0" err="1" smtClean="0"/>
              <a:t>Poddziałanie</a:t>
            </a:r>
            <a:r>
              <a:rPr lang="pl-PL" sz="2000" dirty="0" smtClean="0"/>
              <a:t> 4.6.1 Wsparcie gospodarki wodno-ściekowej w ramach ZIT </a:t>
            </a:r>
            <a:endParaRPr lang="pl-PL" sz="20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5085184"/>
            <a:ext cx="8424936" cy="576064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pl-PL" sz="2000" dirty="0" smtClean="0">
                <a:solidFill>
                  <a:schemeClr val="tx1"/>
                </a:solidFill>
              </a:rPr>
              <a:t>Alokacja – 8 400 000 euro,</a:t>
            </a:r>
          </a:p>
          <a:p>
            <a:pPr algn="l"/>
            <a:r>
              <a:rPr lang="pl-PL" sz="1200" dirty="0" smtClean="0">
                <a:solidFill>
                  <a:schemeClr val="tx1"/>
                </a:solidFill>
              </a:rPr>
              <a:t>(kurs 4,3307) </a:t>
            </a:r>
            <a:r>
              <a:rPr lang="pl-PL" sz="2100" dirty="0" smtClean="0">
                <a:solidFill>
                  <a:schemeClr val="tx1"/>
                </a:solidFill>
              </a:rPr>
              <a:t>-</a:t>
            </a:r>
            <a:r>
              <a:rPr lang="pl-PL" sz="2000" dirty="0" smtClean="0">
                <a:solidFill>
                  <a:schemeClr val="tx1"/>
                </a:solidFill>
              </a:rPr>
              <a:t>  36 377 880 PLN</a:t>
            </a:r>
            <a:endParaRPr lang="pl-PL" sz="2000" dirty="0">
              <a:solidFill>
                <a:schemeClr val="tx1"/>
              </a:solidFill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467544" y="1268760"/>
          <a:ext cx="8040216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4"/>
                <a:gridCol w="2016224"/>
                <a:gridCol w="1637674"/>
                <a:gridCol w="201005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Nabory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 zakończony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 w trakcie</a:t>
                      </a:r>
                      <a:endParaRPr lang="pl-PL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Razem 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Złożone wnioski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3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4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7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Podpisane umowy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3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3 planowane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7</a:t>
                      </a:r>
                      <a:endParaRPr lang="pl-PL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Wartość podpisanych /planowanych</a:t>
                      </a:r>
                      <a:r>
                        <a:rPr lang="pl-PL" baseline="0" dirty="0" smtClean="0"/>
                        <a:t> do podpisania </a:t>
                      </a:r>
                      <a:r>
                        <a:rPr lang="pl-PL" dirty="0" smtClean="0"/>
                        <a:t>umów PLN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10 480 360,83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5 152</a:t>
                      </a: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555,54</a:t>
                      </a:r>
                      <a:endParaRPr lang="pl-PL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15 632 916,37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8" name="Wykres 7"/>
          <p:cNvGraphicFramePr/>
          <p:nvPr/>
        </p:nvGraphicFramePr>
        <p:xfrm>
          <a:off x="3779912" y="357301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794519"/>
          </a:xfrm>
        </p:spPr>
        <p:txBody>
          <a:bodyPr>
            <a:normAutofit/>
          </a:bodyPr>
          <a:lstStyle/>
          <a:p>
            <a:r>
              <a:rPr lang="pl-PL" sz="2000" dirty="0" err="1" smtClean="0"/>
              <a:t>Poddziałanie</a:t>
            </a:r>
            <a:r>
              <a:rPr lang="pl-PL" sz="2000" dirty="0" smtClean="0"/>
              <a:t> 4.6.2 Wsparcie ochrony zasobów kultury w ramach ZIT </a:t>
            </a:r>
            <a:endParaRPr lang="pl-PL" sz="20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4725144"/>
            <a:ext cx="8424936" cy="576064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pl-PL" sz="2000" dirty="0" smtClean="0">
                <a:solidFill>
                  <a:schemeClr val="tx1"/>
                </a:solidFill>
              </a:rPr>
              <a:t>Alokacja – 5 609 881 euro,</a:t>
            </a:r>
          </a:p>
          <a:p>
            <a:pPr algn="l"/>
            <a:r>
              <a:rPr lang="pl-PL" sz="1200" dirty="0" smtClean="0">
                <a:solidFill>
                  <a:schemeClr val="tx1"/>
                </a:solidFill>
              </a:rPr>
              <a:t>(kurs 4,3307) </a:t>
            </a:r>
            <a:r>
              <a:rPr lang="pl-PL" sz="2100" dirty="0" smtClean="0">
                <a:solidFill>
                  <a:schemeClr val="tx1"/>
                </a:solidFill>
              </a:rPr>
              <a:t>-</a:t>
            </a:r>
            <a:r>
              <a:rPr lang="pl-PL" sz="2000" dirty="0" smtClean="0">
                <a:solidFill>
                  <a:schemeClr val="tx1"/>
                </a:solidFill>
              </a:rPr>
              <a:t>  24 294 711,64 PLN</a:t>
            </a:r>
            <a:endParaRPr lang="pl-PL" sz="2000" dirty="0">
              <a:solidFill>
                <a:schemeClr val="tx1"/>
              </a:solidFill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467544" y="1268760"/>
          <a:ext cx="8040216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  <a:gridCol w="1800200"/>
                <a:gridCol w="1709682"/>
                <a:gridCol w="201005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Nabory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0 zakończonych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 w trakcie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Razem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Złożone wnioski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-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21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21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Podpisane umowy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-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21 planowanych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21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Wartość podpisanych /planowanych</a:t>
                      </a:r>
                      <a:r>
                        <a:rPr lang="pl-PL" baseline="0" dirty="0" smtClean="0"/>
                        <a:t> do podpisania </a:t>
                      </a:r>
                      <a:r>
                        <a:rPr lang="pl-PL" dirty="0" smtClean="0"/>
                        <a:t>umów PLN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-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16 521 940,96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16 521 940,96</a:t>
                      </a:r>
                    </a:p>
                    <a:p>
                      <a:pPr algn="ctr"/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Wykres 4"/>
          <p:cNvGraphicFramePr/>
          <p:nvPr/>
        </p:nvGraphicFramePr>
        <p:xfrm>
          <a:off x="3419872" y="371703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794519"/>
          </a:xfrm>
        </p:spPr>
        <p:txBody>
          <a:bodyPr>
            <a:normAutofit/>
          </a:bodyPr>
          <a:lstStyle/>
          <a:p>
            <a:r>
              <a:rPr lang="pl-PL" sz="2000" dirty="0" err="1" smtClean="0"/>
              <a:t>Poddziałanie</a:t>
            </a:r>
            <a:r>
              <a:rPr lang="pl-PL" sz="2000" dirty="0" smtClean="0"/>
              <a:t> 4.6.3 Wsparcie ochrony zasobów przyrodniczych w ramach ZIT</a:t>
            </a:r>
            <a:endParaRPr lang="pl-PL" sz="20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4725144"/>
            <a:ext cx="8424936" cy="576064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pl-PL" sz="2000" dirty="0" smtClean="0">
                <a:solidFill>
                  <a:schemeClr val="tx1"/>
                </a:solidFill>
              </a:rPr>
              <a:t>Alokacja – 2 000 </a:t>
            </a:r>
            <a:r>
              <a:rPr lang="pl-PL" sz="2000" dirty="0" err="1" smtClean="0">
                <a:solidFill>
                  <a:schemeClr val="tx1"/>
                </a:solidFill>
              </a:rPr>
              <a:t>000</a:t>
            </a:r>
            <a:r>
              <a:rPr lang="pl-PL" sz="2000" dirty="0" smtClean="0">
                <a:solidFill>
                  <a:schemeClr val="tx1"/>
                </a:solidFill>
              </a:rPr>
              <a:t> euro,</a:t>
            </a:r>
          </a:p>
          <a:p>
            <a:pPr algn="l"/>
            <a:r>
              <a:rPr lang="pl-PL" sz="1200" dirty="0" smtClean="0">
                <a:solidFill>
                  <a:schemeClr val="tx1"/>
                </a:solidFill>
              </a:rPr>
              <a:t>(kurs 4,3307) </a:t>
            </a:r>
            <a:r>
              <a:rPr lang="pl-PL" sz="2100" dirty="0" smtClean="0">
                <a:solidFill>
                  <a:schemeClr val="tx1"/>
                </a:solidFill>
              </a:rPr>
              <a:t>-</a:t>
            </a:r>
            <a:r>
              <a:rPr lang="pl-PL" sz="2000" dirty="0" smtClean="0">
                <a:solidFill>
                  <a:schemeClr val="tx1"/>
                </a:solidFill>
              </a:rPr>
              <a:t>  8 661 400 PLN</a:t>
            </a:r>
            <a:endParaRPr lang="pl-PL" sz="2000" dirty="0">
              <a:solidFill>
                <a:schemeClr val="tx1"/>
              </a:solidFill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467544" y="1268760"/>
          <a:ext cx="8040216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  <a:gridCol w="1800200"/>
                <a:gridCol w="1709682"/>
                <a:gridCol w="201005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Nabory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0 zakończonych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 w trakcie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Razem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Złożone wnioski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-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9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9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Podpisane umowy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-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9</a:t>
                      </a:r>
                      <a:r>
                        <a:rPr lang="pl-PL" baseline="0" dirty="0" smtClean="0"/>
                        <a:t> planowanych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9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Wartość podpisanych /planowanych</a:t>
                      </a:r>
                      <a:r>
                        <a:rPr lang="pl-PL" baseline="0" dirty="0" smtClean="0"/>
                        <a:t> do podpisania </a:t>
                      </a:r>
                      <a:r>
                        <a:rPr lang="pl-PL" dirty="0" smtClean="0"/>
                        <a:t>umów PLN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-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7 247 111,51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7 247 111,51</a:t>
                      </a:r>
                    </a:p>
                    <a:p>
                      <a:pPr algn="ctr"/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Wykres 5"/>
          <p:cNvGraphicFramePr/>
          <p:nvPr/>
        </p:nvGraphicFramePr>
        <p:xfrm>
          <a:off x="3707904" y="357301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794519"/>
          </a:xfrm>
        </p:spPr>
        <p:txBody>
          <a:bodyPr>
            <a:normAutofit/>
          </a:bodyPr>
          <a:lstStyle/>
          <a:p>
            <a:r>
              <a:rPr lang="pl-PL" sz="2000" dirty="0" err="1" smtClean="0"/>
              <a:t>Poddziałanie</a:t>
            </a:r>
            <a:r>
              <a:rPr lang="pl-PL" sz="2000" dirty="0" smtClean="0"/>
              <a:t> 6.4.1 Rewitalizacja obszarów miejskich i ich obszarów funkcjonalnych w ramach ZIT</a:t>
            </a:r>
            <a:endParaRPr lang="pl-PL" sz="20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4725144"/>
            <a:ext cx="8424936" cy="576064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pl-PL" sz="2000" dirty="0" smtClean="0">
                <a:solidFill>
                  <a:schemeClr val="tx1"/>
                </a:solidFill>
              </a:rPr>
              <a:t>Alokacja – 25 399 119 euro,</a:t>
            </a:r>
          </a:p>
          <a:p>
            <a:pPr algn="l"/>
            <a:r>
              <a:rPr lang="pl-PL" sz="1200" dirty="0" smtClean="0">
                <a:solidFill>
                  <a:schemeClr val="tx1"/>
                </a:solidFill>
              </a:rPr>
              <a:t>(kurs 4,3307) </a:t>
            </a:r>
            <a:r>
              <a:rPr lang="pl-PL" sz="2100" dirty="0" smtClean="0">
                <a:solidFill>
                  <a:schemeClr val="tx1"/>
                </a:solidFill>
              </a:rPr>
              <a:t>-</a:t>
            </a:r>
            <a:r>
              <a:rPr lang="pl-PL" sz="2000" dirty="0" smtClean="0">
                <a:solidFill>
                  <a:schemeClr val="tx1"/>
                </a:solidFill>
              </a:rPr>
              <a:t>  109 995 964, 65 PLN</a:t>
            </a:r>
            <a:endParaRPr lang="pl-PL" sz="2000" dirty="0">
              <a:solidFill>
                <a:schemeClr val="tx1"/>
              </a:solidFill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467544" y="1268760"/>
          <a:ext cx="8040216" cy="229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  <a:gridCol w="1800200"/>
                <a:gridCol w="1709682"/>
                <a:gridCol w="201005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Nabory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0 zakończonych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 w trakcie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Razem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Złożone wnioski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-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nabór od 26.09.2017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-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Podpisane umowy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-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-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-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Wartość podpisanych /planowanych</a:t>
                      </a:r>
                      <a:r>
                        <a:rPr lang="pl-PL" baseline="0" dirty="0" smtClean="0"/>
                        <a:t> do podpisania </a:t>
                      </a:r>
                      <a:r>
                        <a:rPr lang="pl-PL" dirty="0" smtClean="0"/>
                        <a:t>umów PLN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-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  <a:p>
                      <a:pPr algn="ctr"/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Wykres 7"/>
          <p:cNvGraphicFramePr/>
          <p:nvPr/>
        </p:nvGraphicFramePr>
        <p:xfrm>
          <a:off x="3851920" y="364502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pl-PL" sz="2000" dirty="0" err="1" smtClean="0">
                <a:solidFill>
                  <a:prstClr val="black"/>
                </a:solidFill>
              </a:rPr>
              <a:t>Poddziałanie</a:t>
            </a:r>
            <a:r>
              <a:rPr lang="pl-PL" sz="2000" dirty="0" smtClean="0">
                <a:solidFill>
                  <a:prstClr val="black"/>
                </a:solidFill>
              </a:rPr>
              <a:t> 6.4.2 Inwestycje w infrastrukturę przedszkolną w ramach ZIT</a:t>
            </a:r>
            <a:endParaRPr lang="pl-PL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467544" y="1412776"/>
          <a:ext cx="8040216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  <a:gridCol w="1800200"/>
                <a:gridCol w="1709682"/>
                <a:gridCol w="201005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Nabory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 zakończony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1w trakcie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Razem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Złożone wnioski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4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6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10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Podpisane umowy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4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6 planowanych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10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Wartość podpisanych /planowanych</a:t>
                      </a:r>
                      <a:r>
                        <a:rPr lang="pl-PL" baseline="0" dirty="0" smtClean="0"/>
                        <a:t> do podpisania </a:t>
                      </a:r>
                      <a:r>
                        <a:rPr lang="pl-PL" dirty="0" smtClean="0"/>
                        <a:t>umów PLN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8 237 244,39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6 777 591,67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15 014 836,06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Podtytuł 2"/>
          <p:cNvSpPr txBox="1">
            <a:spLocks/>
          </p:cNvSpPr>
          <p:nvPr/>
        </p:nvSpPr>
        <p:spPr>
          <a:xfrm>
            <a:off x="179512" y="4725144"/>
            <a:ext cx="8424936" cy="57606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pl-PL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Alokacja </a:t>
            </a:r>
            <a:r>
              <a:rPr lang="pl-PL" sz="2000" dirty="0" smtClean="0"/>
              <a:t>– 4 062 182 euro</a:t>
            </a:r>
            <a:r>
              <a:rPr kumimoji="0" lang="pl-PL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l-PL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(kurs 4,3307) </a:t>
            </a:r>
            <a:r>
              <a:rPr kumimoji="0" lang="pl-PL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r>
              <a:rPr kumimoji="0" lang="pl-PL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17</a:t>
            </a:r>
            <a:r>
              <a:rPr kumimoji="0" lang="pl-PL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592 091,58 </a:t>
            </a:r>
            <a:r>
              <a:rPr kumimoji="0" lang="pl-PL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PLN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Wykres 6"/>
          <p:cNvGraphicFramePr/>
          <p:nvPr/>
        </p:nvGraphicFramePr>
        <p:xfrm>
          <a:off x="3923928" y="364502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8424936" cy="794519"/>
          </a:xfrm>
        </p:spPr>
        <p:txBody>
          <a:bodyPr>
            <a:normAutofit fontScale="90000"/>
          </a:bodyPr>
          <a:lstStyle/>
          <a:p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err="1" smtClean="0"/>
              <a:t>Poddziałanie</a:t>
            </a:r>
            <a:r>
              <a:rPr lang="pl-PL" sz="2000" dirty="0" smtClean="0"/>
              <a:t> 6.4.3 Inwestycje w infrastrukturę kształcenia zawodowego w ramach ZIT </a:t>
            </a:r>
            <a:endParaRPr lang="pl-PL" sz="20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4725144"/>
            <a:ext cx="8424936" cy="576064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pl-PL" sz="2000" dirty="0" smtClean="0">
                <a:solidFill>
                  <a:schemeClr val="tx1"/>
                </a:solidFill>
              </a:rPr>
              <a:t>Alokacja – 6 937 818 euro,</a:t>
            </a:r>
          </a:p>
          <a:p>
            <a:pPr algn="l"/>
            <a:r>
              <a:rPr lang="pl-PL" sz="1200" dirty="0" smtClean="0">
                <a:solidFill>
                  <a:schemeClr val="tx1"/>
                </a:solidFill>
              </a:rPr>
              <a:t>(kurs 4,3307) </a:t>
            </a:r>
            <a:r>
              <a:rPr lang="pl-PL" sz="2100" dirty="0" smtClean="0">
                <a:solidFill>
                  <a:schemeClr val="tx1"/>
                </a:solidFill>
              </a:rPr>
              <a:t>-</a:t>
            </a:r>
            <a:r>
              <a:rPr lang="pl-PL" sz="2000" dirty="0" smtClean="0">
                <a:solidFill>
                  <a:schemeClr val="tx1"/>
                </a:solidFill>
              </a:rPr>
              <a:t>  30 045 608,41 PLN</a:t>
            </a:r>
            <a:endParaRPr lang="pl-PL" sz="2000" dirty="0">
              <a:solidFill>
                <a:schemeClr val="tx1"/>
              </a:solidFill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467544" y="1412776"/>
          <a:ext cx="8040216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  <a:gridCol w="1800200"/>
                <a:gridCol w="1709682"/>
                <a:gridCol w="201005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Nabory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 zakończony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 w trakcie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Razem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Złożone wnioski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3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4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Podpisane umowy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planowana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pl-PL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Wartość podpisanych /planowanych</a:t>
                      </a:r>
                      <a:r>
                        <a:rPr lang="pl-PL" baseline="0" dirty="0" smtClean="0"/>
                        <a:t> do podpisania </a:t>
                      </a:r>
                      <a:r>
                        <a:rPr lang="pl-PL" dirty="0" smtClean="0"/>
                        <a:t>umów PLN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13 975 558,06</a:t>
                      </a:r>
                    </a:p>
                    <a:p>
                      <a:pPr algn="ctr" fontAlgn="t"/>
                      <a:endParaRPr lang="pl-PL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1 946 170,63</a:t>
                      </a:r>
                    </a:p>
                    <a:p>
                      <a:pPr algn="ctr" fontAlgn="ctr"/>
                      <a:endParaRPr lang="pl-PL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l-PL" dirty="0" smtClean="0"/>
                        <a:t>15 921 728,69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Wykres 7"/>
          <p:cNvGraphicFramePr/>
          <p:nvPr/>
        </p:nvGraphicFramePr>
        <p:xfrm>
          <a:off x="3635896" y="364502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8424936" cy="794519"/>
          </a:xfrm>
        </p:spPr>
        <p:txBody>
          <a:bodyPr>
            <a:normAutofit/>
          </a:bodyPr>
          <a:lstStyle/>
          <a:p>
            <a:r>
              <a:rPr lang="pl-PL" sz="2000" dirty="0" err="1" smtClean="0"/>
              <a:t>Poddziałanie</a:t>
            </a:r>
            <a:r>
              <a:rPr lang="pl-PL" sz="2000" dirty="0" smtClean="0"/>
              <a:t> 8.4.3 Rozwój usług opieki nad dziećmi w wieku do lat 3 </a:t>
            </a:r>
            <a:br>
              <a:rPr lang="pl-PL" sz="2000" dirty="0" smtClean="0"/>
            </a:br>
            <a:r>
              <a:rPr lang="pl-PL" sz="2000" dirty="0" smtClean="0"/>
              <a:t>w ramach ZIT </a:t>
            </a:r>
            <a:endParaRPr lang="pl-PL" sz="20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4725144"/>
            <a:ext cx="8424936" cy="576064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pl-PL" sz="2000" dirty="0" smtClean="0">
                <a:solidFill>
                  <a:schemeClr val="tx1"/>
                </a:solidFill>
              </a:rPr>
              <a:t>Alokacja – 1 400 000 euro,</a:t>
            </a:r>
          </a:p>
          <a:p>
            <a:pPr algn="l"/>
            <a:r>
              <a:rPr lang="pl-PL" sz="1200" dirty="0" smtClean="0">
                <a:solidFill>
                  <a:schemeClr val="tx1"/>
                </a:solidFill>
              </a:rPr>
              <a:t>(kurs 4,3307) </a:t>
            </a:r>
            <a:r>
              <a:rPr lang="pl-PL" sz="2100" dirty="0" smtClean="0">
                <a:solidFill>
                  <a:schemeClr val="tx1"/>
                </a:solidFill>
              </a:rPr>
              <a:t>-</a:t>
            </a:r>
            <a:r>
              <a:rPr lang="pl-PL" sz="2000" dirty="0" smtClean="0">
                <a:solidFill>
                  <a:schemeClr val="tx1"/>
                </a:solidFill>
              </a:rPr>
              <a:t>  6 062 980 PLN</a:t>
            </a:r>
            <a:endParaRPr lang="pl-PL" sz="2000" dirty="0">
              <a:solidFill>
                <a:schemeClr val="tx1"/>
              </a:solidFill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467544" y="1412776"/>
          <a:ext cx="8040216" cy="257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  <a:gridCol w="1800200"/>
                <a:gridCol w="1709682"/>
                <a:gridCol w="201005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Nabory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 zakończone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0 w trakcie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Razem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Złożone wnioski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12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-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12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Podpisane umowy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 podpisana</a:t>
                      </a:r>
                    </a:p>
                    <a:p>
                      <a:pPr algn="ctr"/>
                      <a:r>
                        <a:rPr lang="pl-PL" dirty="0" smtClean="0"/>
                        <a:t>(6 umów w przygotowaniu)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-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pl-P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Wartość podpisanych /planowanych</a:t>
                      </a:r>
                      <a:r>
                        <a:rPr lang="pl-PL" baseline="0" dirty="0" smtClean="0"/>
                        <a:t> do podpisania </a:t>
                      </a:r>
                      <a:r>
                        <a:rPr lang="pl-PL" dirty="0" smtClean="0"/>
                        <a:t>umów PLN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endParaRPr lang="pl-PL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t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483 </a:t>
                      </a:r>
                      <a:r>
                        <a:rPr lang="pl-PL" sz="1800" kern="120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188,05 (plus </a:t>
                      </a:r>
                      <a:endParaRPr lang="pl-PL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t"/>
                      <a:r>
                        <a:rPr lang="pl-PL" sz="1800" kern="120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4 155 366,07)</a:t>
                      </a:r>
                      <a:endParaRPr lang="pl-PL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4 566 075,91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8" name="Wykres 7"/>
          <p:cNvGraphicFramePr/>
          <p:nvPr/>
        </p:nvGraphicFramePr>
        <p:xfrm>
          <a:off x="3707904" y="386104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8424936" cy="794519"/>
          </a:xfrm>
        </p:spPr>
        <p:txBody>
          <a:bodyPr>
            <a:normAutofit/>
          </a:bodyPr>
          <a:lstStyle/>
          <a:p>
            <a:r>
              <a:rPr lang="pl-PL" sz="2000" dirty="0" err="1" smtClean="0"/>
              <a:t>Poddziałanie</a:t>
            </a:r>
            <a:r>
              <a:rPr lang="pl-PL" sz="2000" dirty="0" smtClean="0"/>
              <a:t> 9.1.1 Aktywne włączenie społeczne w ramach ZIT </a:t>
            </a:r>
            <a:endParaRPr lang="pl-PL" sz="20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4725144"/>
            <a:ext cx="8424936" cy="576064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pl-PL" sz="2000" dirty="0" smtClean="0">
                <a:solidFill>
                  <a:schemeClr val="tx1"/>
                </a:solidFill>
              </a:rPr>
              <a:t>Alokacja – 6 000 </a:t>
            </a:r>
            <a:r>
              <a:rPr lang="pl-PL" sz="2000" dirty="0" err="1" smtClean="0">
                <a:solidFill>
                  <a:schemeClr val="tx1"/>
                </a:solidFill>
              </a:rPr>
              <a:t>000</a:t>
            </a:r>
            <a:r>
              <a:rPr lang="pl-PL" sz="2000" dirty="0" smtClean="0">
                <a:solidFill>
                  <a:schemeClr val="tx1"/>
                </a:solidFill>
              </a:rPr>
              <a:t> euro,</a:t>
            </a:r>
          </a:p>
          <a:p>
            <a:pPr algn="l"/>
            <a:r>
              <a:rPr lang="pl-PL" sz="1200" dirty="0" smtClean="0">
                <a:solidFill>
                  <a:schemeClr val="tx1"/>
                </a:solidFill>
              </a:rPr>
              <a:t>(kurs 4,3307) </a:t>
            </a:r>
            <a:r>
              <a:rPr lang="pl-PL" sz="2100" dirty="0" smtClean="0">
                <a:solidFill>
                  <a:schemeClr val="tx1"/>
                </a:solidFill>
              </a:rPr>
              <a:t>-</a:t>
            </a:r>
            <a:r>
              <a:rPr lang="pl-PL" sz="2000" dirty="0" smtClean="0">
                <a:solidFill>
                  <a:schemeClr val="tx1"/>
                </a:solidFill>
              </a:rPr>
              <a:t>  25 984 200 PLN</a:t>
            </a:r>
            <a:endParaRPr lang="pl-PL" sz="2000" dirty="0">
              <a:solidFill>
                <a:schemeClr val="tx1"/>
              </a:solidFill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467544" y="1412776"/>
          <a:ext cx="8040216" cy="229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  <a:gridCol w="1800200"/>
                <a:gridCol w="1709682"/>
                <a:gridCol w="201005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Nabory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 zakończony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 w trakcie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Razem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Złożone wnioski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4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nabór od 30.10.2017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3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Podpisane umowy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4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-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3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Wartość podpisanych /planowanych</a:t>
                      </a:r>
                      <a:r>
                        <a:rPr lang="pl-PL" baseline="0" dirty="0" smtClean="0"/>
                        <a:t> do podpisania </a:t>
                      </a:r>
                      <a:r>
                        <a:rPr lang="pl-PL" dirty="0" smtClean="0"/>
                        <a:t>umów PLN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3 030 966,69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3 030 966,69</a:t>
                      </a:r>
                    </a:p>
                    <a:p>
                      <a:pPr marL="0" algn="ctr" defTabSz="914400" rtl="0" eaLnBrk="1" fontAlgn="t" latinLnBrk="0" hangingPunct="1"/>
                      <a:endParaRPr lang="pl-PL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" name="Wykres 5"/>
          <p:cNvGraphicFramePr/>
          <p:nvPr/>
        </p:nvGraphicFramePr>
        <p:xfrm>
          <a:off x="3491880" y="386104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8424936" cy="794519"/>
          </a:xfrm>
        </p:spPr>
        <p:txBody>
          <a:bodyPr>
            <a:normAutofit/>
          </a:bodyPr>
          <a:lstStyle/>
          <a:p>
            <a:r>
              <a:rPr lang="pl-PL" sz="2000" dirty="0" err="1" smtClean="0"/>
              <a:t>Poddziałanie</a:t>
            </a:r>
            <a:r>
              <a:rPr lang="pl-PL" sz="2000" dirty="0" smtClean="0"/>
              <a:t> 9.1.2 Rozwój usług opiekuńczych w ramach ZIT </a:t>
            </a:r>
            <a:endParaRPr lang="pl-PL" sz="20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4725144"/>
            <a:ext cx="8424936" cy="576064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pl-PL" sz="2000" dirty="0" smtClean="0">
                <a:solidFill>
                  <a:schemeClr val="tx1"/>
                </a:solidFill>
              </a:rPr>
              <a:t>Alokacja – 1 893 413 euro,</a:t>
            </a:r>
          </a:p>
          <a:p>
            <a:pPr algn="l"/>
            <a:r>
              <a:rPr lang="pl-PL" sz="1200" dirty="0" smtClean="0">
                <a:solidFill>
                  <a:schemeClr val="tx1"/>
                </a:solidFill>
              </a:rPr>
              <a:t>(kurs 4,3307) </a:t>
            </a:r>
            <a:r>
              <a:rPr lang="pl-PL" sz="2100" dirty="0" smtClean="0">
                <a:solidFill>
                  <a:schemeClr val="tx1"/>
                </a:solidFill>
              </a:rPr>
              <a:t>-</a:t>
            </a:r>
            <a:r>
              <a:rPr lang="pl-PL" sz="2000" dirty="0" smtClean="0">
                <a:solidFill>
                  <a:schemeClr val="tx1"/>
                </a:solidFill>
              </a:rPr>
              <a:t>  8 199 803,67PLN</a:t>
            </a:r>
            <a:endParaRPr lang="pl-PL" sz="2000" dirty="0">
              <a:solidFill>
                <a:schemeClr val="tx1"/>
              </a:solidFill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467544" y="1412776"/>
          <a:ext cx="8040216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  <a:gridCol w="1800200"/>
                <a:gridCol w="1709682"/>
                <a:gridCol w="201005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Nabory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 zakończony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0 w trakcie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Razem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Złożone wnioski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6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-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6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Podpisane umowy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4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-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4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Wartość podpisanych /planowanych</a:t>
                      </a:r>
                      <a:r>
                        <a:rPr lang="pl-PL" baseline="0" dirty="0" smtClean="0"/>
                        <a:t> do podpisania </a:t>
                      </a:r>
                      <a:r>
                        <a:rPr lang="pl-PL" dirty="0" smtClean="0"/>
                        <a:t>umów PLN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3 362 977,16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3 362 977,16</a:t>
                      </a:r>
                    </a:p>
                    <a:p>
                      <a:pPr marL="0" algn="ctr" defTabSz="914400" rtl="0" eaLnBrk="1" fontAlgn="t" latinLnBrk="0" hangingPunct="1"/>
                      <a:endParaRPr lang="pl-PL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8" name="Wykres 7"/>
          <p:cNvGraphicFramePr/>
          <p:nvPr/>
        </p:nvGraphicFramePr>
        <p:xfrm>
          <a:off x="3707904" y="364502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8424936" cy="794519"/>
          </a:xfrm>
        </p:spPr>
        <p:txBody>
          <a:bodyPr>
            <a:normAutofit/>
          </a:bodyPr>
          <a:lstStyle/>
          <a:p>
            <a:r>
              <a:rPr lang="pl-PL" sz="2000" dirty="0" err="1" smtClean="0"/>
              <a:t>Poddziałanie</a:t>
            </a:r>
            <a:r>
              <a:rPr lang="pl-PL" sz="2000" dirty="0" smtClean="0"/>
              <a:t> 10.1.1 Wychowanie przedszkolne w ramach ZIT </a:t>
            </a:r>
            <a:endParaRPr lang="pl-PL" sz="20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4725144"/>
            <a:ext cx="8424936" cy="576064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pl-PL" sz="2000" dirty="0" smtClean="0">
                <a:solidFill>
                  <a:schemeClr val="tx1"/>
                </a:solidFill>
              </a:rPr>
              <a:t>Alokacja – 2 500 000 euro,</a:t>
            </a:r>
          </a:p>
          <a:p>
            <a:pPr algn="l"/>
            <a:r>
              <a:rPr lang="pl-PL" sz="1200" dirty="0" smtClean="0">
                <a:solidFill>
                  <a:schemeClr val="tx1"/>
                </a:solidFill>
              </a:rPr>
              <a:t>(kurs 4,3307) </a:t>
            </a:r>
            <a:r>
              <a:rPr lang="pl-PL" sz="2100" dirty="0" smtClean="0">
                <a:solidFill>
                  <a:schemeClr val="tx1"/>
                </a:solidFill>
              </a:rPr>
              <a:t>-</a:t>
            </a:r>
            <a:r>
              <a:rPr lang="pl-PL" sz="2000" dirty="0" smtClean="0">
                <a:solidFill>
                  <a:schemeClr val="tx1"/>
                </a:solidFill>
              </a:rPr>
              <a:t>  10 826 750 PLN</a:t>
            </a:r>
            <a:endParaRPr lang="pl-PL" sz="2000" dirty="0">
              <a:solidFill>
                <a:schemeClr val="tx1"/>
              </a:solidFill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467544" y="1412776"/>
          <a:ext cx="8040216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  <a:gridCol w="1800200"/>
                <a:gridCol w="1709682"/>
                <a:gridCol w="201005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Nabory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 zakończony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 w trakcie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Razem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Złożone wnioski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4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10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14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Podpisane umowy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4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10 planowanych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14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Wartość podpisanych /planowanych</a:t>
                      </a:r>
                      <a:r>
                        <a:rPr lang="pl-PL" baseline="0" dirty="0" smtClean="0"/>
                        <a:t> do podpisania </a:t>
                      </a:r>
                      <a:r>
                        <a:rPr lang="pl-PL" dirty="0" smtClean="0"/>
                        <a:t>umów PLN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539 990,64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6 152 077,82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6 692 068,46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" name="Wykres 5"/>
          <p:cNvGraphicFramePr/>
          <p:nvPr/>
        </p:nvGraphicFramePr>
        <p:xfrm>
          <a:off x="3491880" y="357301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8424936" cy="794519"/>
          </a:xfrm>
        </p:spPr>
        <p:txBody>
          <a:bodyPr>
            <a:normAutofit/>
          </a:bodyPr>
          <a:lstStyle/>
          <a:p>
            <a:r>
              <a:rPr lang="pl-PL" sz="2000" dirty="0" err="1" smtClean="0"/>
              <a:t>Poddziałanie</a:t>
            </a:r>
            <a:r>
              <a:rPr lang="pl-PL" sz="2000" dirty="0" smtClean="0"/>
              <a:t> 10.1.2 Kształcenie ogólne w ramach ZIT</a:t>
            </a:r>
            <a:endParaRPr lang="pl-PL" sz="20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7504" y="4653136"/>
            <a:ext cx="8424936" cy="576064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pl-PL" sz="2000" dirty="0" smtClean="0">
                <a:solidFill>
                  <a:schemeClr val="tx1"/>
                </a:solidFill>
              </a:rPr>
              <a:t>Alokacja – 5 900 000 euro,</a:t>
            </a:r>
          </a:p>
          <a:p>
            <a:pPr algn="l"/>
            <a:r>
              <a:rPr lang="pl-PL" sz="1200" dirty="0" smtClean="0">
                <a:solidFill>
                  <a:schemeClr val="tx1"/>
                </a:solidFill>
              </a:rPr>
              <a:t>(kurs 4,3307) </a:t>
            </a:r>
            <a:r>
              <a:rPr lang="pl-PL" sz="2100" dirty="0" smtClean="0">
                <a:solidFill>
                  <a:schemeClr val="tx1"/>
                </a:solidFill>
              </a:rPr>
              <a:t>-</a:t>
            </a:r>
            <a:r>
              <a:rPr lang="pl-PL" sz="2000" dirty="0" smtClean="0">
                <a:solidFill>
                  <a:schemeClr val="tx1"/>
                </a:solidFill>
              </a:rPr>
              <a:t>  25 551 113 PLN</a:t>
            </a:r>
            <a:endParaRPr lang="pl-PL" sz="2000" dirty="0">
              <a:solidFill>
                <a:schemeClr val="tx1"/>
              </a:solidFill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467544" y="1412776"/>
          <a:ext cx="8040216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  <a:gridCol w="1800200"/>
                <a:gridCol w="1728192"/>
                <a:gridCol w="199154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Nabory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 zakończony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 w trakcie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Razem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Złożone wnioski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10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8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18</a:t>
                      </a:r>
                      <a:endParaRPr lang="pl-PL" dirty="0"/>
                    </a:p>
                  </a:txBody>
                  <a:tcPr/>
                </a:tc>
              </a:tr>
              <a:tr h="338440">
                <a:tc>
                  <a:txBody>
                    <a:bodyPr/>
                    <a:lstStyle/>
                    <a:p>
                      <a:r>
                        <a:rPr lang="pl-PL" dirty="0" smtClean="0"/>
                        <a:t>Podpisane umowy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8 planowanych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10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Wartość podpisanych /planowanych</a:t>
                      </a:r>
                      <a:r>
                        <a:rPr lang="pl-PL" baseline="0" dirty="0" smtClean="0"/>
                        <a:t> do podpisania </a:t>
                      </a:r>
                      <a:r>
                        <a:rPr lang="pl-PL" dirty="0" smtClean="0"/>
                        <a:t>umów PLN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5 013 258,81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10 177 468,89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15 190 727,70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8" name="Wykres 7"/>
          <p:cNvGraphicFramePr/>
          <p:nvPr/>
        </p:nvGraphicFramePr>
        <p:xfrm>
          <a:off x="3707904" y="378904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8424936" cy="794519"/>
          </a:xfrm>
        </p:spPr>
        <p:txBody>
          <a:bodyPr>
            <a:normAutofit/>
          </a:bodyPr>
          <a:lstStyle/>
          <a:p>
            <a:r>
              <a:rPr lang="pl-PL" sz="2000" dirty="0" err="1" smtClean="0"/>
              <a:t>Poddziałanie</a:t>
            </a:r>
            <a:r>
              <a:rPr lang="pl-PL" sz="2000" dirty="0" smtClean="0"/>
              <a:t> 10.1.3 Kształcenie zawodowe w ramach ZIT </a:t>
            </a:r>
            <a:endParaRPr lang="pl-PL" sz="20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7504" y="4653136"/>
            <a:ext cx="8424936" cy="576064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pl-PL" sz="2000" dirty="0" smtClean="0">
                <a:solidFill>
                  <a:schemeClr val="tx1"/>
                </a:solidFill>
              </a:rPr>
              <a:t>Alokacja – 5 838 012 euro,</a:t>
            </a:r>
          </a:p>
          <a:p>
            <a:pPr algn="l"/>
            <a:r>
              <a:rPr lang="pl-PL" sz="1200" dirty="0" smtClean="0">
                <a:solidFill>
                  <a:schemeClr val="tx1"/>
                </a:solidFill>
              </a:rPr>
              <a:t>(kurs 4,3307) </a:t>
            </a:r>
            <a:r>
              <a:rPr lang="pl-PL" sz="2100" dirty="0" smtClean="0">
                <a:solidFill>
                  <a:schemeClr val="tx1"/>
                </a:solidFill>
              </a:rPr>
              <a:t>-</a:t>
            </a:r>
            <a:r>
              <a:rPr lang="pl-PL" sz="2000" dirty="0" smtClean="0">
                <a:solidFill>
                  <a:schemeClr val="tx1"/>
                </a:solidFill>
              </a:rPr>
              <a:t>  25 282 678,56 PLN</a:t>
            </a:r>
            <a:endParaRPr lang="pl-PL" sz="2000" dirty="0">
              <a:solidFill>
                <a:schemeClr val="tx1"/>
              </a:solidFill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467544" y="1412776"/>
          <a:ext cx="8040216" cy="257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  <a:gridCol w="1800200"/>
                <a:gridCol w="1728192"/>
                <a:gridCol w="199154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Nabory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3 zakończone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0</a:t>
                      </a:r>
                      <a:r>
                        <a:rPr lang="pl-PL" baseline="0" dirty="0" smtClean="0"/>
                        <a:t> </a:t>
                      </a:r>
                      <a:r>
                        <a:rPr lang="pl-PL" dirty="0" smtClean="0"/>
                        <a:t>w trakcie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Razem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Złożone wnioski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7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-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7</a:t>
                      </a:r>
                      <a:endParaRPr lang="pl-PL" dirty="0"/>
                    </a:p>
                  </a:txBody>
                  <a:tcPr/>
                </a:tc>
              </a:tr>
              <a:tr h="338440">
                <a:tc>
                  <a:txBody>
                    <a:bodyPr/>
                    <a:lstStyle/>
                    <a:p>
                      <a:r>
                        <a:rPr lang="pl-PL" dirty="0" smtClean="0"/>
                        <a:t>Podpisane umowy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 podpisane</a:t>
                      </a:r>
                    </a:p>
                    <a:p>
                      <a:pPr algn="ctr"/>
                      <a:r>
                        <a:rPr lang="pl-PL" dirty="0" smtClean="0"/>
                        <a:t> (2 umowy w przygotowaniu)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-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4</a:t>
                      </a:r>
                      <a:endParaRPr lang="pl-PL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Wartość podpisanych /planowanych</a:t>
                      </a:r>
                      <a:r>
                        <a:rPr lang="pl-PL" baseline="0" dirty="0" smtClean="0"/>
                        <a:t> do podpisania </a:t>
                      </a:r>
                      <a:r>
                        <a:rPr lang="pl-PL" dirty="0" smtClean="0"/>
                        <a:t>umów PLN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4 227 107,87 </a:t>
                      </a:r>
                    </a:p>
                    <a:p>
                      <a:pPr algn="ctr" fontAlgn="t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(plus 3 805 461,43)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8 032 569,30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" name="Wykres 5"/>
          <p:cNvGraphicFramePr/>
          <p:nvPr/>
        </p:nvGraphicFramePr>
        <p:xfrm>
          <a:off x="3491880" y="386104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pl-PL" sz="2000" dirty="0" smtClean="0"/>
              <a:t>Wskaźniki dla ZIT BTOF ujęte w Powierzeniu</a:t>
            </a:r>
            <a:endParaRPr lang="pl-PL" sz="2000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107504" y="692696"/>
          <a:ext cx="8945279" cy="6200397"/>
        </p:xfrm>
        <a:graphic>
          <a:graphicData uri="http://schemas.openxmlformats.org/drawingml/2006/table">
            <a:tbl>
              <a:tblPr/>
              <a:tblGrid>
                <a:gridCol w="1440160"/>
                <a:gridCol w="576064"/>
                <a:gridCol w="1386030"/>
                <a:gridCol w="431055"/>
                <a:gridCol w="427206"/>
                <a:gridCol w="30721"/>
                <a:gridCol w="441639"/>
                <a:gridCol w="523423"/>
                <a:gridCol w="700464"/>
                <a:gridCol w="964100"/>
                <a:gridCol w="1000663"/>
                <a:gridCol w="1023754"/>
              </a:tblGrid>
              <a:tr h="741162"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Oś priorytetowa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pl-PL" sz="8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Poddziałanie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Nazwa wskaźnika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Jedn</a:t>
                      </a:r>
                      <a:r>
                        <a:rPr lang="pl-PL" sz="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.</a:t>
                      </a:r>
                    </a:p>
                    <a:p>
                      <a:pPr algn="ctr" fontAlgn="b"/>
                      <a:r>
                        <a:rPr lang="pl-PL" sz="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miary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Wartość wskaźników ze złożonych wniosków o dofinansowanie - stan na dzień 14.09.2017 r.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Cel pośredni (2018 rok)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wykonania wskaźnika z celu pośredniego na 2018 r.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Wartość docelowa (2023 rok)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wykonania </a:t>
                      </a:r>
                      <a:r>
                        <a:rPr lang="pl-PL" sz="8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wskażnika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br>
                        <a:rPr lang="pl-PL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z </a:t>
                      </a:r>
                      <a:r>
                        <a:rPr lang="pl-PL" sz="8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wartośći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docelowej na 2023 </a:t>
                      </a:r>
                      <a:r>
                        <a:rPr lang="pl-PL" sz="8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wykorzystania alokacji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32414"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OP 3 Efektywność energetyczna i gospodarka niskoemisyjna w regionie</a:t>
                      </a:r>
                    </a:p>
                  </a:txBody>
                  <a:tcPr marL="5321" marR="5321" marT="53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3.5.1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Liczba zmodernizowanych energetycznie budynków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sztuki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55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113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46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119,57%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232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48,71%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76,41%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591725"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OP 3 Efektywność energetyczna i gospodarka niskoemisyjna w regionie</a:t>
                      </a:r>
                    </a:p>
                  </a:txBody>
                  <a:tcPr marL="5321" marR="5321" marT="53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3.5.2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Całkowita długość nowych lub zmodernizowanych linii tramwajowych i linii metra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km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0,56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535,71%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2,8182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106,45%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42,36%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03448"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OP 4 Region przyjazny środowisku</a:t>
                      </a:r>
                    </a:p>
                  </a:txBody>
                  <a:tcPr marL="5321" marR="5321" marT="53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4.6.2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Liczba zabytków nieruchomych objętych wsparciem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sztuki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450,00%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85,71%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68,04%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455174"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OP 6 Solidarne społeczeństwo i konkurencyjne kadry</a:t>
                      </a:r>
                    </a:p>
                  </a:txBody>
                  <a:tcPr marL="5321" marR="5321" marT="53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6.4.2 i 6.4.3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Liczba obiektów infrastruktury jednostek organizacyjnych systemu oświaty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sztuki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257,14%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62,50%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64,59%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455174"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OP 8 Aktywni na rynku pracy</a:t>
                      </a:r>
                    </a:p>
                  </a:txBody>
                  <a:tcPr marL="5321" marR="5321" marT="53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8.4.3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Liczba utworzonych miejsc opieki nad dziećmi w wieku do lat 3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sztuki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242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85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284,71%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225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107,56%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75,26%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606896"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OP 9 Solidarne społeczeństwo</a:t>
                      </a:r>
                    </a:p>
                  </a:txBody>
                  <a:tcPr marL="5321" marR="5321" marT="53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9.1.1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Liczba osób zagrożonych ubóstwem lub wykluczeniem społecznym objętych wsparciem w programie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osoba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125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631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19,81%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1661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7,53%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11,66%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758621"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OP 9 Solidarne społeczeństwo</a:t>
                      </a:r>
                    </a:p>
                  </a:txBody>
                  <a:tcPr marL="5321" marR="5321" marT="53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9.1.2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Liczba osób zagrożonych ubóstwem lub wykluczeniem społecznym objętym usługami społecznymi świadczonymi w interesie ogólnym w programie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osoba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157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282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55,67%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743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21,13%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41,01%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455174"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OP 10 Innowacyjna edukacja</a:t>
                      </a:r>
                    </a:p>
                  </a:txBody>
                  <a:tcPr marL="5321" marR="5321" marT="53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10.1.1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Liczba miejsc wychowania przedszkolnego dofinansowanych w programie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sztuki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1121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217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516,59%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571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196,32%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61,77%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606896"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OP 10 Innowacyjna edukacja</a:t>
                      </a:r>
                    </a:p>
                  </a:txBody>
                  <a:tcPr marL="5321" marR="5321" marT="53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10.1.2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Liczba uczniów objętych wsparciem w zakresie rozwijania kompetencji kluczowych w programie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osoba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13113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3515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373,06%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9251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141,75%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40,70%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641988"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OP 10 Innowacyjna edukacja</a:t>
                      </a:r>
                    </a:p>
                  </a:txBody>
                  <a:tcPr marL="5321" marR="5321" marT="53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10.1.3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Liczba uczniów szkół i placówek kształcenia zawodowego uczestniczących w stażach i praktykach u pracodawcy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osoba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1025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430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238,37%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1130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90,71%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31,64%</a:t>
                      </a:r>
                    </a:p>
                  </a:txBody>
                  <a:tcPr marL="5321" marR="5321" marT="53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51725"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321" marR="5321" marT="53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321" marR="5321" marT="53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321" marR="5321" marT="53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321" marR="5321" marT="53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321" marR="5321" marT="53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pl-PL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321" marR="5321" marT="53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321" marR="5321" marT="53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321" marR="5321" marT="53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321" marR="5321" marT="53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321" marR="5321" marT="53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321" marR="5321" marT="5321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0" y="8"/>
          <a:ext cx="9143999" cy="6857993"/>
        </p:xfrm>
        <a:graphic>
          <a:graphicData uri="http://schemas.openxmlformats.org/drawingml/2006/table">
            <a:tbl>
              <a:tblPr/>
              <a:tblGrid>
                <a:gridCol w="362443"/>
                <a:gridCol w="2553373"/>
                <a:gridCol w="562101"/>
                <a:gridCol w="478117"/>
                <a:gridCol w="447271"/>
                <a:gridCol w="547523"/>
                <a:gridCol w="547523"/>
                <a:gridCol w="433776"/>
                <a:gridCol w="532099"/>
                <a:gridCol w="549450"/>
                <a:gridCol w="493541"/>
                <a:gridCol w="521167"/>
                <a:gridCol w="519897"/>
                <a:gridCol w="595718"/>
              </a:tblGrid>
              <a:tr h="185884"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858" marR="3858" marT="385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l-PL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Umowy z konkursów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pl-PL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Umowy z naborów pozakonkursowych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0190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Poddziałanie - kod</a:t>
                      </a:r>
                    </a:p>
                  </a:txBody>
                  <a:tcPr marL="3858" marR="3858" marT="3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7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Poddziałanie</a:t>
                      </a:r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- nazwa</a:t>
                      </a:r>
                    </a:p>
                  </a:txBody>
                  <a:tcPr marL="3858" marR="3858" marT="3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czerwiec</a:t>
                      </a:r>
                    </a:p>
                  </a:txBody>
                  <a:tcPr marL="3858" marR="3858" marT="3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lipiec</a:t>
                      </a:r>
                    </a:p>
                  </a:txBody>
                  <a:tcPr marL="3858" marR="3858" marT="3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sierpień</a:t>
                      </a:r>
                    </a:p>
                  </a:txBody>
                  <a:tcPr marL="3858" marR="3858" marT="3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7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UoD</a:t>
                      </a:r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konkursy </a:t>
                      </a:r>
                      <a:b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IV Q 2017</a:t>
                      </a:r>
                    </a:p>
                  </a:txBody>
                  <a:tcPr marL="3858" marR="3858" marT="3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UoD konkursy 2017 </a:t>
                      </a:r>
                    </a:p>
                  </a:txBody>
                  <a:tcPr marL="3858" marR="3858" marT="38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UoD WPZ </a:t>
                      </a:r>
                      <a:b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 Q 2017</a:t>
                      </a:r>
                    </a:p>
                  </a:txBody>
                  <a:tcPr marL="3858" marR="3858" marT="38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UoD WPZ </a:t>
                      </a:r>
                      <a:b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II Q 2017</a:t>
                      </a:r>
                    </a:p>
                  </a:txBody>
                  <a:tcPr marL="3858" marR="3858" marT="3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UoD WPZ III Q 2017</a:t>
                      </a:r>
                    </a:p>
                  </a:txBody>
                  <a:tcPr marL="3858" marR="3858" marT="3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UoD WPZ IV Q 2017</a:t>
                      </a:r>
                    </a:p>
                  </a:txBody>
                  <a:tcPr marL="3858" marR="3858" marT="3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UoD WPZ 2017 </a:t>
                      </a:r>
                    </a:p>
                  </a:txBody>
                  <a:tcPr marL="3858" marR="3858" marT="38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UoD 2017 konkurs + pozakonkursowe</a:t>
                      </a:r>
                    </a:p>
                  </a:txBody>
                  <a:tcPr marL="3858" marR="3858" marT="3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858" marR="3858" marT="3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243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3.5.1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Efektywność energetyczna w sektorze publicznym i mieszkaniowym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23 818 850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120 976 673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243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3.5.1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Efektywność energetyczna w sektorze publicznym i mieszkaniowym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39 490 757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38 652 154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534 963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39 948 636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118 626 510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243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3.5.2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Zrównoważona  mobilność  miejska  i  promowanie  strategii  niskoemisyjnych 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10 897 554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10 897 554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243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3.5.2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Zrównoważona  mobilność  miejska  i  promowanie  strategii  niskoemisyjnych 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12 932 351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12 932 351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243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3.5.2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Zrównoważona  mobilność  miejska  i  promowanie  strategii  niskoemisyjnych 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36 812 273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46 399 490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23 337 759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106 549 522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l-PL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l-PL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243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3.5.2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Zrównoważona  mobilność  miejska  i  promowanie  strategii  niskoemisyjnych 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36 808 082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56 218 417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23 337 759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116 364 258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129 296 609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817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4.6.1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Wsparcie gospodarki wodno-ściekowej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16 629 888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27 731 174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817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4.6.1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Wsparcie gospodarki wodno-ściekowej 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10 480 361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5 152 556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15 632 916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817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4.6.2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Wsparcie ochrony zasobów kultury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16 444 560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16 444 560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817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4.6.2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Wsparcie ochrony zasobów kultury 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16 521 941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16 521 941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817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4.6.3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Wsparcie ochrony zasobów przyrodniczych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7 795 260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7 795 260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817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4.6.3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Wsparcie ochrony zasobów przyrodniczych 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7 247 112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7 247 112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817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6.4.1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Rewitalizacja obszarów miejskich i ich obszarów funkcjonalnych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817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6.4.1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Rewitalizacja obszarów miejskich i ich obszarów funkcjonalnych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817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6.4.2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Inwestycje w infrastrukturę przedszkolną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7 448 804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16 176 004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817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Inwestycje w infrastrukturę przedszkolną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8 237 244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6 777 592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15 014 836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817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6.4.3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Inwestycje w infrastrukturę kształcenia zowodowego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9 527 540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18 237 898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817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6.4.3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Inwestycje w infrastrukturę kształcenia zowodowego 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13 975 558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1 946 170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15 921 728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817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8.4.3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Rozwój usług opieki nad dziećmi w wieku do lat 3 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2 778 818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3 189 528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817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8.4.3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Rozwój usług opieki nad dziećmi w wieku do lat 3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410 710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4 155 366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4 566 076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817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9.1.1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Aktywne włączenie społeczne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5 196 840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817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9.1.1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Aktywne włączenie społeczne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3 030 967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3 030 967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817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9.1.2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Rozwój usług opiekuńczych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3 975 583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817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9.1.2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Rozwój usług opiekuńczych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3 362 977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3 362 977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817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10.1.1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Wychowanie przedszkolne 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905 201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1 445 192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817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10.1.1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Wychowanie przedszkolne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539 991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6 152 078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6 692 068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817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10.1.2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Kształcenie ogólne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9 583 261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14 596 520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817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10.1.2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Kształcenie ogólne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5 013 259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10 177 469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15 190 728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817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10.1.3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Kształcenie zawodowe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4 310 000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817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10.1.3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Kształcenie zawodowe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4 227 108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3 805 461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8 032 569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817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plan 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250 972 786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36 812 273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46 399 490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23 337 759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106 549 522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8179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planowane wykonanie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76 821 738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50 599 347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534 963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114 816 731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242 772 779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36 808 082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56 218 417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23 337 759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116 364 258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359 137 037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48,61%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884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10,40%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6,85%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0,07%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15,54%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32,86%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0,00%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4,98%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7,61%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3,16%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15,75%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48,61%</a:t>
                      </a:r>
                    </a:p>
                  </a:txBody>
                  <a:tcPr marL="3858" marR="3858" marT="38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738 866 259    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032"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4,43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166 790 731    </a:t>
                      </a:r>
                    </a:p>
                  </a:txBody>
                  <a:tcPr marL="3858" marR="3858" marT="38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Kontraktacja na koniec 2017 </a:t>
            </a:r>
            <a:r>
              <a:rPr lang="pl-PL" dirty="0" err="1" smtClean="0"/>
              <a:t>r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sz="2000" dirty="0" smtClean="0"/>
              <a:t>Plan Działania ZIT przekazany przez IZ RPO do MR 23 lutego 2017 r. </a:t>
            </a:r>
          </a:p>
          <a:p>
            <a:pPr>
              <a:buNone/>
            </a:pPr>
            <a:r>
              <a:rPr lang="pl-PL" sz="2000" dirty="0" smtClean="0"/>
              <a:t>pismem (RR-VII-T.7635.1.21.2017)  - 48,3 %</a:t>
            </a:r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r>
              <a:rPr lang="pl-PL" sz="2000" dirty="0" smtClean="0"/>
              <a:t>MR pismo DRP-IV.7440.2.5.2017.KSt.3 – minimalny poziom – 44,12 %</a:t>
            </a:r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r>
              <a:rPr lang="pl-PL" sz="2000" dirty="0" smtClean="0"/>
              <a:t>Analiza ZIT BTOF na dzień 22.09.2017 r. – maksymalny poziom – 48,61 %</a:t>
            </a:r>
            <a:endParaRPr lang="pl-PL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1187624" y="3284984"/>
          <a:ext cx="3810124" cy="771525"/>
        </p:xfrm>
        <a:graphic>
          <a:graphicData uri="http://schemas.openxmlformats.org/drawingml/2006/table">
            <a:tbl>
              <a:tblPr/>
              <a:tblGrid>
                <a:gridCol w="2768724"/>
                <a:gridCol w="10414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RAZEM PLN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35 208 796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zał. Kurs  4,2489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8 286 567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Alokacja ZIT BTOF Euro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166 790 731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Certyfikacja na koniec 2017 r.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4,97%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ED5"/>
                    </a:solidFill>
                  </a:tcPr>
                </a:tc>
              </a:tr>
            </a:tbl>
          </a:graphicData>
        </a:graphic>
      </p:graphicFrame>
      <p:sp>
        <p:nvSpPr>
          <p:cNvPr id="10" name="Tytuł 1"/>
          <p:cNvSpPr txBox="1">
            <a:spLocks/>
          </p:cNvSpPr>
          <p:nvPr/>
        </p:nvSpPr>
        <p:spPr>
          <a:xfrm>
            <a:off x="1115616" y="1196752"/>
            <a:ext cx="3816424" cy="794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Realna do osiągnięcia certyfikacja na koniec 2017 r. </a:t>
            </a:r>
          </a:p>
        </p:txBody>
      </p:sp>
      <p:graphicFrame>
        <p:nvGraphicFramePr>
          <p:cNvPr id="12" name="Tabela 11"/>
          <p:cNvGraphicFramePr>
            <a:graphicFrameLocks noGrp="1"/>
          </p:cNvGraphicFramePr>
          <p:nvPr/>
        </p:nvGraphicFramePr>
        <p:xfrm>
          <a:off x="5724128" y="116632"/>
          <a:ext cx="3240360" cy="6523931"/>
        </p:xfrm>
        <a:graphic>
          <a:graphicData uri="http://schemas.openxmlformats.org/drawingml/2006/table">
            <a:tbl>
              <a:tblPr/>
              <a:tblGrid>
                <a:gridCol w="1588412"/>
                <a:gridCol w="1651948"/>
              </a:tblGrid>
              <a:tr h="22725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wnioski o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płatność EFRR  zadeklarowane do złożone </a:t>
                      </a:r>
                    </a:p>
                    <a:p>
                      <a:pPr algn="ctr" fontAlgn="b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do </a:t>
                      </a:r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końca listopada 2017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r.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06" marR="7206" marT="7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227259"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jst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06" marR="7206" marT="7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PLN </a:t>
                      </a:r>
                    </a:p>
                  </a:txBody>
                  <a:tcPr marL="7206" marR="7206" marT="7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622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Bydgoszcz</a:t>
                      </a:r>
                    </a:p>
                  </a:txBody>
                  <a:tcPr marL="7206" marR="7206" marT="7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16 034 083 </a:t>
                      </a:r>
                    </a:p>
                  </a:txBody>
                  <a:tcPr marL="7206" marR="7206" marT="7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2725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Osielsko</a:t>
                      </a:r>
                    </a:p>
                  </a:txBody>
                  <a:tcPr marL="7206" marR="7206" marT="7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3 897 432 </a:t>
                      </a:r>
                    </a:p>
                  </a:txBody>
                  <a:tcPr marL="7206" marR="7206" marT="7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725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Toruń</a:t>
                      </a:r>
                    </a:p>
                  </a:txBody>
                  <a:tcPr marL="7206" marR="7206" marT="7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3 378 548 </a:t>
                      </a:r>
                    </a:p>
                  </a:txBody>
                  <a:tcPr marL="7206" marR="7206" marT="7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2725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Nowa Wieś Wielka</a:t>
                      </a:r>
                    </a:p>
                  </a:txBody>
                  <a:tcPr marL="7206" marR="7206" marT="7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2 772 365 </a:t>
                      </a:r>
                    </a:p>
                  </a:txBody>
                  <a:tcPr marL="7206" marR="7206" marT="7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8622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Wielka Nieszawka</a:t>
                      </a:r>
                    </a:p>
                  </a:txBody>
                  <a:tcPr marL="7206" marR="7206" marT="7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2 653 764 </a:t>
                      </a:r>
                    </a:p>
                  </a:txBody>
                  <a:tcPr marL="7206" marR="7206" marT="7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2725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Łabiszyn</a:t>
                      </a:r>
                    </a:p>
                  </a:txBody>
                  <a:tcPr marL="7206" marR="7206" marT="7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1 430 272 </a:t>
                      </a:r>
                    </a:p>
                  </a:txBody>
                  <a:tcPr marL="7206" marR="7206" marT="7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725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Powiat Toruński</a:t>
                      </a:r>
                    </a:p>
                  </a:txBody>
                  <a:tcPr marL="7206" marR="7206" marT="7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1 309 351 </a:t>
                      </a:r>
                    </a:p>
                  </a:txBody>
                  <a:tcPr marL="7206" marR="7206" marT="7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2725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Koronowo</a:t>
                      </a:r>
                    </a:p>
                  </a:txBody>
                  <a:tcPr marL="7206" marR="7206" marT="7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1 200 000 </a:t>
                      </a:r>
                    </a:p>
                  </a:txBody>
                  <a:tcPr marL="7206" marR="7206" marT="7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725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Sicienko</a:t>
                      </a:r>
                    </a:p>
                  </a:txBody>
                  <a:tcPr marL="7206" marR="7206" marT="7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770 555 </a:t>
                      </a:r>
                    </a:p>
                  </a:txBody>
                  <a:tcPr marL="7206" marR="7206" marT="7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2725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Nakło nad Notecią</a:t>
                      </a:r>
                    </a:p>
                  </a:txBody>
                  <a:tcPr marL="7206" marR="7206" marT="7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700 000 </a:t>
                      </a:r>
                    </a:p>
                  </a:txBody>
                  <a:tcPr marL="7206" marR="7206" marT="7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725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Łysomice</a:t>
                      </a:r>
                    </a:p>
                  </a:txBody>
                  <a:tcPr marL="7206" marR="7206" marT="7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616 655 </a:t>
                      </a:r>
                    </a:p>
                  </a:txBody>
                  <a:tcPr marL="7206" marR="7206" marT="7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2725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Białe Błota</a:t>
                      </a:r>
                    </a:p>
                  </a:txBody>
                  <a:tcPr marL="7206" marR="7206" marT="7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198 867 </a:t>
                      </a:r>
                    </a:p>
                  </a:txBody>
                  <a:tcPr marL="7206" marR="7206" marT="7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725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Powiat Bydgoski </a:t>
                      </a:r>
                    </a:p>
                  </a:txBody>
                  <a:tcPr marL="7206" marR="7206" marT="7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127 500 </a:t>
                      </a:r>
                    </a:p>
                  </a:txBody>
                  <a:tcPr marL="7206" marR="7206" marT="7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2725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Zławieś Wielka</a:t>
                      </a:r>
                    </a:p>
                  </a:txBody>
                  <a:tcPr marL="7206" marR="7206" marT="7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119 405 </a:t>
                      </a:r>
                    </a:p>
                  </a:txBody>
                  <a:tcPr marL="7206" marR="7206" marT="7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725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Chełmża Gmina</a:t>
                      </a:r>
                    </a:p>
                  </a:txBody>
                  <a:tcPr marL="7206" marR="7206" marT="7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 </a:t>
                      </a:r>
                    </a:p>
                  </a:txBody>
                  <a:tcPr marL="7206" marR="7206" marT="7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2725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Chełmża Miasto</a:t>
                      </a:r>
                    </a:p>
                  </a:txBody>
                  <a:tcPr marL="7206" marR="7206" marT="7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 </a:t>
                      </a:r>
                    </a:p>
                  </a:txBody>
                  <a:tcPr marL="7206" marR="7206" marT="7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25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Dąbrowa Chełmińska </a:t>
                      </a:r>
                    </a:p>
                  </a:txBody>
                  <a:tcPr marL="7206" marR="7206" marT="7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 </a:t>
                      </a:r>
                    </a:p>
                  </a:txBody>
                  <a:tcPr marL="7206" marR="7206" marT="7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2725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Dobrcz </a:t>
                      </a:r>
                    </a:p>
                  </a:txBody>
                  <a:tcPr marL="7206" marR="7206" marT="7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 </a:t>
                      </a:r>
                    </a:p>
                  </a:txBody>
                  <a:tcPr marL="7206" marR="7206" marT="7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25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Kowalewo Pomorskie</a:t>
                      </a:r>
                    </a:p>
                  </a:txBody>
                  <a:tcPr marL="7206" marR="7206" marT="7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 </a:t>
                      </a:r>
                    </a:p>
                  </a:txBody>
                  <a:tcPr marL="7206" marR="7206" marT="7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2725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Łubianka</a:t>
                      </a:r>
                    </a:p>
                  </a:txBody>
                  <a:tcPr marL="7206" marR="7206" marT="7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 </a:t>
                      </a:r>
                    </a:p>
                  </a:txBody>
                  <a:tcPr marL="7206" marR="7206" marT="7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25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Lubicz</a:t>
                      </a:r>
                    </a:p>
                  </a:txBody>
                  <a:tcPr marL="7206" marR="7206" marT="7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 </a:t>
                      </a:r>
                    </a:p>
                  </a:txBody>
                  <a:tcPr marL="7206" marR="7206" marT="7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2725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Obrowo</a:t>
                      </a:r>
                    </a:p>
                  </a:txBody>
                  <a:tcPr marL="7206" marR="7206" marT="7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 </a:t>
                      </a:r>
                    </a:p>
                  </a:txBody>
                  <a:tcPr marL="7206" marR="7206" marT="7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622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Solec Kujawski</a:t>
                      </a:r>
                    </a:p>
                  </a:txBody>
                  <a:tcPr marL="7206" marR="7206" marT="7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 </a:t>
                      </a:r>
                    </a:p>
                  </a:txBody>
                  <a:tcPr marL="7206" marR="7206" marT="7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2725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Szubin</a:t>
                      </a:r>
                    </a:p>
                  </a:txBody>
                  <a:tcPr marL="7206" marR="7206" marT="7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 </a:t>
                      </a:r>
                    </a:p>
                  </a:txBody>
                  <a:tcPr marL="7206" marR="7206" marT="7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25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Czernikowo</a:t>
                      </a:r>
                    </a:p>
                  </a:txBody>
                  <a:tcPr marL="7206" marR="7206" marT="7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 </a:t>
                      </a:r>
                    </a:p>
                  </a:txBody>
                  <a:tcPr marL="7206" marR="7206" marT="7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38622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RAZEM PLN</a:t>
                      </a:r>
                    </a:p>
                  </a:txBody>
                  <a:tcPr marL="7206" marR="7206" marT="7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35 208 796    </a:t>
                      </a:r>
                    </a:p>
                  </a:txBody>
                  <a:tcPr marL="7206" marR="7206" marT="7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ED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0" y="4653136"/>
          <a:ext cx="5688632" cy="1389756"/>
        </p:xfrm>
        <a:graphic>
          <a:graphicData uri="http://schemas.openxmlformats.org/drawingml/2006/table">
            <a:tbl>
              <a:tblPr/>
              <a:tblGrid>
                <a:gridCol w="483631"/>
                <a:gridCol w="639530"/>
                <a:gridCol w="639530"/>
                <a:gridCol w="639530"/>
                <a:gridCol w="638392"/>
                <a:gridCol w="638392"/>
                <a:gridCol w="638392"/>
                <a:gridCol w="638392"/>
                <a:gridCol w="732843"/>
              </a:tblGrid>
              <a:tr h="1516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 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Certyfikacja w latach wg zasady n+3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1516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 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2017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2018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2019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2020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2021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2022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2023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RAZEM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1516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RPO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231 691 739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245 285 655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259 459 951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272 392 103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285 345 989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298 267 022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311 097 828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1 903 540 287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6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ZIT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20 301 138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21 492 255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22 734 226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23 867 358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25 002 395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26 134 553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27 258 806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166 790 731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605"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1605"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605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udział alokacji ZIT w RPO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490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Arial"/>
                        </a:rPr>
                        <a:t>0,087621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Wykres 3"/>
          <p:cNvGraphicFramePr/>
          <p:nvPr/>
        </p:nvGraphicFramePr>
        <p:xfrm>
          <a:off x="179512" y="980728"/>
          <a:ext cx="4320480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Wykres 2"/>
          <p:cNvGraphicFramePr/>
          <p:nvPr/>
        </p:nvGraphicFramePr>
        <p:xfrm>
          <a:off x="4355976" y="1052736"/>
          <a:ext cx="4464496" cy="4059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395536" y="5301208"/>
            <a:ext cx="30901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Wycofane i odrzucone wnioski:</a:t>
            </a:r>
          </a:p>
          <a:p>
            <a:pPr>
              <a:buFontTx/>
              <a:buChar char="-"/>
            </a:pPr>
            <a:r>
              <a:rPr lang="pl-PL" dirty="0" smtClean="0"/>
              <a:t>EFRR : 8</a:t>
            </a:r>
          </a:p>
          <a:p>
            <a:pPr>
              <a:buFontTx/>
              <a:buChar char="-"/>
            </a:pPr>
            <a:r>
              <a:rPr lang="pl-PL" dirty="0" smtClean="0"/>
              <a:t>EFS: 18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4716016" y="5301208"/>
            <a:ext cx="30901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Wycofane i odrzucone wnioski:</a:t>
            </a:r>
          </a:p>
          <a:p>
            <a:pPr>
              <a:buFontTx/>
              <a:buChar char="-"/>
            </a:pPr>
            <a:r>
              <a:rPr lang="pl-PL" dirty="0" smtClean="0"/>
              <a:t>EFRR : 57</a:t>
            </a:r>
          </a:p>
          <a:p>
            <a:pPr>
              <a:buFontTx/>
              <a:buChar char="-"/>
            </a:pPr>
            <a:r>
              <a:rPr lang="pl-PL" dirty="0" smtClean="0"/>
              <a:t>EFS: 264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endParaRPr lang="pl-PL" sz="3600" b="1" dirty="0" smtClean="0"/>
          </a:p>
          <a:p>
            <a:pPr algn="ctr">
              <a:buNone/>
            </a:pPr>
            <a:endParaRPr lang="pl-PL" sz="3600" b="1" dirty="0" smtClean="0"/>
          </a:p>
          <a:p>
            <a:pPr algn="ctr">
              <a:buNone/>
            </a:pPr>
            <a:endParaRPr lang="pl-PL" sz="3600" b="1" dirty="0" smtClean="0"/>
          </a:p>
          <a:p>
            <a:pPr algn="ctr">
              <a:buNone/>
            </a:pPr>
            <a:r>
              <a:rPr lang="pl-PL" sz="3600" b="1" dirty="0" smtClean="0"/>
              <a:t>Dziękuję za uwagę</a:t>
            </a:r>
          </a:p>
          <a:p>
            <a:endParaRPr lang="pl-PL" dirty="0" smtClean="0"/>
          </a:p>
          <a:p>
            <a:endParaRPr lang="pl-PL" dirty="0" smtClean="0"/>
          </a:p>
          <a:p>
            <a:pPr algn="ctr">
              <a:buNone/>
            </a:pPr>
            <a:r>
              <a:rPr lang="pl-PL" sz="2400" dirty="0" smtClean="0"/>
              <a:t>Izabela Szczesik-Zobek</a:t>
            </a:r>
          </a:p>
          <a:p>
            <a:pPr algn="ctr">
              <a:buNone/>
            </a:pPr>
            <a:r>
              <a:rPr lang="pl-PL" sz="2400" dirty="0" smtClean="0"/>
              <a:t>Dyrektor Biura ZIT</a:t>
            </a:r>
            <a:endParaRPr lang="pl-PL" sz="2400" dirty="0"/>
          </a:p>
        </p:txBody>
      </p:sp>
      <p:pic>
        <p:nvPicPr>
          <p:cNvPr id="2050" name="Picture 2" descr="ZIT_BTOF_LOGO_v2_3_Q_U_K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0"/>
            <a:ext cx="3767138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754</TotalTime>
  <Words>2047</Words>
  <Application>Microsoft Office PowerPoint</Application>
  <PresentationFormat>Pokaz na ekranie (4:3)</PresentationFormat>
  <Paragraphs>1023</Paragraphs>
  <Slides>21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2" baseType="lpstr">
      <vt:lpstr>Motyw pakietu Office</vt:lpstr>
      <vt:lpstr>Prezentacja programu PowerPoint</vt:lpstr>
      <vt:lpstr>3.5.1 Efektywność energetyczna w sektorze publicznym i mieszkaniowym  w ramach ZIT</vt:lpstr>
      <vt:lpstr>3.5.2 Zrównoważona mobilność miejska i promowanie strategii niskoemisyjnych w ramach ZIT </vt:lpstr>
      <vt:lpstr>Poddziałanie 4.6.1 Wsparcie gospodarki wodno-ściekowej w ramach ZIT </vt:lpstr>
      <vt:lpstr>Poddziałanie 4.6.2 Wsparcie ochrony zasobów kultury w ramach ZIT </vt:lpstr>
      <vt:lpstr>Poddziałanie 4.6.3 Wsparcie ochrony zasobów przyrodniczych w ramach ZIT</vt:lpstr>
      <vt:lpstr>Poddziałanie 6.4.1 Rewitalizacja obszarów miejskich i ich obszarów funkcjonalnych w ramach ZIT</vt:lpstr>
      <vt:lpstr>Poddziałanie 6.4.2 Inwestycje w infrastrukturę przedszkolną w ramach ZIT</vt:lpstr>
      <vt:lpstr> Poddziałanie 6.4.3 Inwestycje w infrastrukturę kształcenia zawodowego w ramach ZIT </vt:lpstr>
      <vt:lpstr>Poddziałanie 8.4.3 Rozwój usług opieki nad dziećmi w wieku do lat 3  w ramach ZIT </vt:lpstr>
      <vt:lpstr>Poddziałanie 9.1.1 Aktywne włączenie społeczne w ramach ZIT </vt:lpstr>
      <vt:lpstr>Poddziałanie 9.1.2 Rozwój usług opiekuńczych w ramach ZIT </vt:lpstr>
      <vt:lpstr>Poddziałanie 10.1.1 Wychowanie przedszkolne w ramach ZIT </vt:lpstr>
      <vt:lpstr>Poddziałanie 10.1.2 Kształcenie ogólne w ramach ZIT</vt:lpstr>
      <vt:lpstr>Poddziałanie 10.1.3 Kształcenie zawodowe w ramach ZIT </vt:lpstr>
      <vt:lpstr>Wskaźniki dla ZIT BTOF ujęte w Powierzeniu</vt:lpstr>
      <vt:lpstr>Prezentacja programu PowerPoint</vt:lpstr>
      <vt:lpstr>Kontraktacja na koniec 2017 r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Izabela Szczesik-Zobek</dc:creator>
  <cp:lastModifiedBy>konferencja</cp:lastModifiedBy>
  <cp:revision>79</cp:revision>
  <dcterms:created xsi:type="dcterms:W3CDTF">2017-09-20T06:43:01Z</dcterms:created>
  <dcterms:modified xsi:type="dcterms:W3CDTF">2017-09-22T10:20:43Z</dcterms:modified>
</cp:coreProperties>
</file>