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5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6" r:id="rId3"/>
    <p:sldId id="265" r:id="rId4"/>
    <p:sldId id="260" r:id="rId5"/>
    <p:sldId id="262" r:id="rId6"/>
    <p:sldId id="263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8" r:id="rId15"/>
    <p:sldId id="273" r:id="rId16"/>
    <p:sldId id="274" r:id="rId17"/>
    <p:sldId id="275" r:id="rId18"/>
    <p:sldId id="277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ACC6"/>
    <a:srgbClr val="D8BE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0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.sak\Desktop\ZIT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Worksheet7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2400" b="1" dirty="0"/>
              <a:t>Struktura</a:t>
            </a:r>
            <a:r>
              <a:rPr lang="pl-PL" sz="2400" b="1" baseline="0" dirty="0"/>
              <a:t> kontraktacji w RPO WK-P 2014-2020 (PLN)</a:t>
            </a:r>
            <a:endParaRPr lang="pl-PL" sz="24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3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F04-4F99-AE3E-FC88EABFA4A7}"/>
              </c:ext>
            </c:extLst>
          </c:dPt>
          <c:dPt>
            <c:idx val="1"/>
            <c:bubble3D val="0"/>
            <c:spPr>
              <a:pattFill prst="pct10">
                <a:fgClr>
                  <a:srgbClr val="FFFF00"/>
                </a:fgClr>
                <a:bgClr>
                  <a:schemeClr val="accent3">
                    <a:lumMod val="50000"/>
                  </a:schemeClr>
                </a:bgClr>
              </a:patt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F04-4F99-AE3E-FC88EABFA4A7}"/>
              </c:ext>
            </c:extLst>
          </c:dPt>
          <c:dPt>
            <c:idx val="2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F04-4F99-AE3E-FC88EABFA4A7}"/>
              </c:ext>
            </c:extLst>
          </c:dPt>
          <c:dPt>
            <c:idx val="3"/>
            <c:bubble3D val="0"/>
            <c:spPr>
              <a:pattFill prst="pct10">
                <a:fgClr>
                  <a:srgbClr val="FFFF00"/>
                </a:fgClr>
                <a:bgClr>
                  <a:schemeClr val="accent3">
                    <a:lumMod val="60000"/>
                    <a:lumOff val="40000"/>
                  </a:schemeClr>
                </a:bgClr>
              </a:patt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5F04-4F99-AE3E-FC88EABFA4A7}"/>
              </c:ext>
            </c:extLst>
          </c:dPt>
          <c:dPt>
            <c:idx val="4"/>
            <c:bubble3D val="0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5F04-4F99-AE3E-FC88EABFA4A7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3267337-8408-4016-BBA2-842E759CAFF2}" type="VALUE">
                      <a:rPr lang="en-US" sz="2000"/>
                      <a:pPr>
                        <a:defRPr sz="2000" b="1"/>
                      </a:pPr>
                      <a:t>[WARTOŚĆ]</a:t>
                    </a:fld>
                    <a:endParaRPr lang="en-US" sz="2000"/>
                  </a:p>
                  <a:p>
                    <a:pPr>
                      <a:defRPr sz="2000" b="1"/>
                    </a:pPr>
                    <a:r>
                      <a:rPr lang="en-US" sz="2000"/>
                      <a:t>27,82%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F04-4F99-AE3E-FC88EABFA4A7}"/>
                </c:ext>
              </c:extLst>
            </c:dLbl>
            <c:dLbl>
              <c:idx val="1"/>
              <c:layout>
                <c:manualLayout>
                  <c:x val="-1.0502324084589851E-16"/>
                  <c:y val="-7.5980406820365678E-2"/>
                </c:manualLayout>
              </c:layout>
              <c:tx>
                <c:rich>
                  <a:bodyPr/>
                  <a:lstStyle/>
                  <a:p>
                    <a:fld id="{AB9C3352-9D89-42BF-A44A-E8EF2E21728B}" type="VALUE">
                      <a:rPr lang="en-US"/>
                      <a:pPr/>
                      <a:t>[WARTOŚĆ]</a:t>
                    </a:fld>
                    <a:endParaRPr lang="en-US"/>
                  </a:p>
                  <a:p>
                    <a:r>
                      <a:rPr lang="en-US"/>
                      <a:t>20,67%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F04-4F99-AE3E-FC88EABFA4A7}"/>
                </c:ext>
              </c:extLst>
            </c:dLbl>
            <c:dLbl>
              <c:idx val="2"/>
              <c:layout>
                <c:manualLayout>
                  <c:x val="1.8617971405682776E-2"/>
                  <c:y val="-2.696078951690413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2000" b="1" i="0" u="none" strike="noStrike" kern="1200" baseline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4CE8376-A389-4695-A1B7-CA532E40F531}" type="VALUE">
                      <a:rPr lang="en-US" sz="2000" b="1" i="0" u="none" strike="noStrike" kern="1200" baseline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n-lt"/>
                        <a:ea typeface="+mn-ea"/>
                        <a:cs typeface="+mn-cs"/>
                      </a:rPr>
                      <a:pPr algn="ctr" rtl="0">
                        <a:defRPr lang="en-US" sz="2000" b="1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</a:defRPr>
                      </a:pPr>
                      <a:t>[WARTOŚĆ]</a:t>
                    </a:fld>
                    <a:endParaRPr lang="en-US" sz="2000" b="1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endParaRPr>
                  </a:p>
                  <a:p>
                    <a:pPr algn="ctr" rtl="0">
                      <a:defRPr lang="en-US" sz="2000" b="1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defRPr>
                    </a:pPr>
                    <a:r>
                      <a:rPr lang="en-US" sz="2000" b="1" i="0" u="none" strike="noStrike" kern="1200" baseline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n-lt"/>
                        <a:ea typeface="+mn-ea"/>
                        <a:cs typeface="+mn-cs"/>
                      </a:rPr>
                      <a:t>32,07%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2000" b="1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F04-4F99-AE3E-FC88EABFA4A7}"/>
                </c:ext>
              </c:extLst>
            </c:dLbl>
            <c:dLbl>
              <c:idx val="3"/>
              <c:layout>
                <c:manualLayout>
                  <c:x val="3.8668094457956541E-2"/>
                  <c:y val="3.4313732112423209E-2"/>
                </c:manualLayout>
              </c:layout>
              <c:tx>
                <c:rich>
                  <a:bodyPr/>
                  <a:lstStyle/>
                  <a:p>
                    <a:fld id="{6B9FE693-6E33-48D2-8A55-D00F58988499}" type="VALUE">
                      <a:rPr lang="en-US"/>
                      <a:pPr/>
                      <a:t>[WARTOŚĆ]</a:t>
                    </a:fld>
                    <a:endParaRPr lang="en-US"/>
                  </a:p>
                  <a:p>
                    <a:r>
                      <a:rPr lang="en-US"/>
                      <a:t>5,16%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5F04-4F99-AE3E-FC88EABFA4A7}"/>
                </c:ext>
              </c:extLst>
            </c:dLbl>
            <c:dLbl>
              <c:idx val="4"/>
              <c:layout>
                <c:manualLayout>
                  <c:x val="6.015036915682128E-2"/>
                  <c:y val="-6.127452162932718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2000" b="1" i="0" u="none" strike="noStrike" kern="1200" baseline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4725087-599F-42BF-A6E8-01DFC2481282}" type="VALUE">
                      <a:rPr lang="en-US" sz="2000" b="1" i="0" u="none" strike="noStrike" kern="1200" baseline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n-lt"/>
                        <a:ea typeface="+mn-ea"/>
                        <a:cs typeface="+mn-cs"/>
                      </a:rPr>
                      <a:pPr algn="ctr" rtl="0">
                        <a:defRPr lang="en-US" sz="2000" b="1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</a:defRPr>
                      </a:pPr>
                      <a:t>[WARTOŚĆ]</a:t>
                    </a:fld>
                    <a:endParaRPr lang="en-US" sz="2000" b="1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endParaRPr>
                  </a:p>
                  <a:p>
                    <a:pPr algn="ctr" rtl="0">
                      <a:defRPr lang="en-US" sz="2000" b="1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defRPr>
                    </a:pPr>
                    <a:r>
                      <a:rPr lang="en-US" sz="2000" b="1" i="0" u="none" strike="noStrike" kern="1200" baseline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n-lt"/>
                        <a:ea typeface="+mn-ea"/>
                        <a:cs typeface="+mn-cs"/>
                      </a:rPr>
                      <a:t>40,12%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2000" b="1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5F04-4F99-AE3E-FC88EABFA4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'WYKRES Z ZIT'!$B$4:$B$8</c:f>
              <c:strCache>
                <c:ptCount val="5"/>
                <c:pt idx="0">
                  <c:v>projekty konkursowe</c:v>
                </c:pt>
                <c:pt idx="1">
                  <c:v>w tym ZIT</c:v>
                </c:pt>
                <c:pt idx="2">
                  <c:v>projekty pozakonkursowe</c:v>
                </c:pt>
                <c:pt idx="3">
                  <c:v>w tym ZIT</c:v>
                </c:pt>
                <c:pt idx="4">
                  <c:v>instrumenty finansowe</c:v>
                </c:pt>
              </c:strCache>
            </c:strRef>
          </c:cat>
          <c:val>
            <c:numRef>
              <c:f>'WYKRES Z ZIT'!$C$4:$C$8</c:f>
              <c:numCache>
                <c:formatCode>#,##0.00</c:formatCode>
                <c:ptCount val="5"/>
                <c:pt idx="0">
                  <c:v>619028272.68999982</c:v>
                </c:pt>
                <c:pt idx="1">
                  <c:v>127956048.33</c:v>
                </c:pt>
                <c:pt idx="2">
                  <c:v>713570889.78999996</c:v>
                </c:pt>
                <c:pt idx="3">
                  <c:v>36808082.100000001</c:v>
                </c:pt>
                <c:pt idx="4">
                  <c:v>892762818.03999996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F04-4F99-AE3E-FC88EABFA4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0"/>
      <c:rotY val="0"/>
      <c:rAngAx val="0"/>
      <c:perspective val="1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v>kontraktacja w alokacji RPO WK-P 2014-2020</c:v>
          </c:tx>
          <c:spPr>
            <a:solidFill>
              <a:srgbClr val="70AD47"/>
            </a:solidFill>
            <a:ln>
              <a:solidFill>
                <a:sysClr val="windowText" lastClr="000000"/>
              </a:solidFill>
            </a:ln>
            <a:effectLst/>
            <a:sp3d>
              <a:contourClr>
                <a:sysClr val="windowText" lastClr="000000"/>
              </a:contourClr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4BACC6"/>
              </a:solidFill>
              <a:ln>
                <a:solidFill>
                  <a:sysClr val="windowText" lastClr="000000"/>
                </a:solidFill>
              </a:ln>
              <a:effectLst/>
              <a:sp3d>
                <a:contourClr>
                  <a:sysClr val="windowText" lastClr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0-C914-43B4-ABD3-E87FD32218F3}"/>
              </c:ext>
            </c:extLst>
          </c:dPt>
          <c:dPt>
            <c:idx val="2"/>
            <c:invertIfNegative val="0"/>
            <c:bubble3D val="0"/>
            <c:spPr>
              <a:solidFill>
                <a:srgbClr val="ED7D31"/>
              </a:solidFill>
              <a:ln>
                <a:solidFill>
                  <a:sysClr val="windowText" lastClr="000000"/>
                </a:solidFill>
              </a:ln>
              <a:effectLst/>
              <a:sp3d>
                <a:contourClr>
                  <a:sysClr val="windowText" lastClr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C914-43B4-ABD3-E87FD32218F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('WYKRES Z ZIT'!$D$12,'WYKRES Z ZIT'!$F$12,'WYKRES Z ZIT'!$H$12)</c:f>
              <c:strCache>
                <c:ptCount val="3"/>
                <c:pt idx="0">
                  <c:v>kontraktacja w RPO</c:v>
                </c:pt>
                <c:pt idx="1">
                  <c:v>kontraktacja w EFRR</c:v>
                </c:pt>
                <c:pt idx="2">
                  <c:v>kontraktacja w EFS</c:v>
                </c:pt>
              </c:strCache>
            </c:strRef>
          </c:cat>
          <c:val>
            <c:numRef>
              <c:f>('WYKRES Z ZIT'!$D$13,'WYKRES Z ZIT'!$F$13,'WYKRES Z ZIT'!$H$13)</c:f>
              <c:numCache>
                <c:formatCode>0.00</c:formatCode>
                <c:ptCount val="3"/>
                <c:pt idx="0" formatCode="#,##0.00">
                  <c:v>26.994823439752409</c:v>
                </c:pt>
                <c:pt idx="1">
                  <c:v>30.349910625844299</c:v>
                </c:pt>
                <c:pt idx="2">
                  <c:v>18.422627458484961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A7-45BC-B9CD-99AE3615571B}"/>
            </c:ext>
          </c:extLst>
        </c:ser>
        <c:ser>
          <c:idx val="1"/>
          <c:order val="1"/>
          <c:tx>
            <c:v>kontraktacja w alokacji dla ZIT</c:v>
          </c:tx>
          <c:spPr>
            <a:solidFill>
              <a:srgbClr val="D8BEEC"/>
            </a:solidFill>
            <a:ln>
              <a:solidFill>
                <a:sysClr val="windowText" lastClr="000000"/>
              </a:solidFill>
            </a:ln>
            <a:effectLst/>
            <a:sp3d>
              <a:contourClr>
                <a:sysClr val="windowText" lastClr="000000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('WYKRES Z ZIT'!$D$12,'WYKRES Z ZIT'!$F$12,'WYKRES Z ZIT'!$H$12)</c:f>
              <c:strCache>
                <c:ptCount val="3"/>
                <c:pt idx="0">
                  <c:v>kontraktacja w RPO</c:v>
                </c:pt>
                <c:pt idx="1">
                  <c:v>kontraktacja w EFRR</c:v>
                </c:pt>
                <c:pt idx="2">
                  <c:v>kontraktacja w EFS</c:v>
                </c:pt>
              </c:strCache>
            </c:strRef>
          </c:cat>
          <c:val>
            <c:numRef>
              <c:f>('WYKRES Z ZIT'!$D$15,'WYKRES Z ZIT'!$F$15,'WYKRES Z ZIT'!$H$15)</c:f>
              <c:numCache>
                <c:formatCode>0.00</c:formatCode>
                <c:ptCount val="3"/>
                <c:pt idx="0" formatCode="#,##0.00">
                  <c:v>22.810387128249729</c:v>
                </c:pt>
                <c:pt idx="1">
                  <c:v>23.883945068176402</c:v>
                </c:pt>
                <c:pt idx="2">
                  <c:v>16.274566773203546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A7-45BC-B9CD-99AE36155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455580936"/>
        <c:axId val="455581264"/>
        <c:axId val="0"/>
      </c:bar3DChart>
      <c:catAx>
        <c:axId val="455580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55581264"/>
        <c:crosses val="autoZero"/>
        <c:auto val="1"/>
        <c:lblAlgn val="ctr"/>
        <c:lblOffset val="100"/>
        <c:noMultiLvlLbl val="0"/>
      </c:catAx>
      <c:valAx>
        <c:axId val="455581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55580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4539761435007539E-2"/>
          <c:y val="1.932367149758454E-2"/>
          <c:w val="0.8401330877062273"/>
          <c:h val="0.85735921349752242"/>
        </c:manualLayout>
      </c:layout>
      <c:lineChart>
        <c:grouping val="standard"/>
        <c:varyColors val="0"/>
        <c:ser>
          <c:idx val="1"/>
          <c:order val="0"/>
          <c:tx>
            <c:strRef>
              <c:f>'wykres 31.08 (2)'!$A$5</c:f>
              <c:strCache>
                <c:ptCount val="1"/>
                <c:pt idx="0">
                  <c:v>Kujawsko-Pomorskie</c:v>
                </c:pt>
              </c:strCache>
            </c:strRef>
          </c:tx>
          <c:spPr>
            <a:ln w="38100" cap="rnd">
              <a:solidFill>
                <a:srgbClr val="C00000"/>
              </a:solidFill>
              <a:prstDash val="solid"/>
              <a:round/>
            </a:ln>
            <a:effectLst/>
          </c:spPr>
          <c:marker>
            <c:symbol val="none"/>
          </c:marker>
          <c:dPt>
            <c:idx val="22"/>
            <c:marker>
              <c:symbol val="none"/>
            </c:marker>
            <c:bubble3D val="0"/>
            <c:spPr>
              <a:ln w="38100" cap="rnd">
                <a:solidFill>
                  <a:srgbClr val="C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8F9A-4B0D-A47B-831A9192AC60}"/>
              </c:ext>
            </c:extLst>
          </c:dPt>
          <c:dPt>
            <c:idx val="23"/>
            <c:marker>
              <c:symbol val="none"/>
            </c:marker>
            <c:bubble3D val="0"/>
            <c:spPr>
              <a:ln w="38100" cap="rnd">
                <a:solidFill>
                  <a:srgbClr val="FFC000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8F9A-4B0D-A47B-831A9192AC60}"/>
              </c:ext>
            </c:extLst>
          </c:dPt>
          <c:dPt>
            <c:idx val="24"/>
            <c:marker>
              <c:symbol val="none"/>
            </c:marker>
            <c:bubble3D val="0"/>
            <c:spPr>
              <a:ln w="38100" cap="rnd">
                <a:solidFill>
                  <a:srgbClr val="FFC000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8F9A-4B0D-A47B-831A9192AC60}"/>
              </c:ext>
            </c:extLst>
          </c:dPt>
          <c:dLbls>
            <c:dLbl>
              <c:idx val="22"/>
              <c:layout>
                <c:manualLayout>
                  <c:x val="-4.652088801399825E-2"/>
                  <c:y val="-2.185218748785317E-2"/>
                </c:manualLayout>
              </c:layout>
              <c:spPr>
                <a:solidFill>
                  <a:srgbClr val="C00000"/>
                </a:solidFill>
                <a:ln>
                  <a:solidFill>
                    <a:srgbClr val="C00000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F9A-4B0D-A47B-831A9192AC60}"/>
                </c:ext>
              </c:extLst>
            </c:dLbl>
            <c:dLbl>
              <c:idx val="23"/>
              <c:spPr>
                <a:solidFill>
                  <a:srgbClr val="FFC000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8F9A-4B0D-A47B-831A9192AC60}"/>
                </c:ext>
              </c:extLst>
            </c:dLbl>
            <c:dLbl>
              <c:idx val="24"/>
              <c:spPr>
                <a:solidFill>
                  <a:srgbClr val="FFC000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8F9A-4B0D-A47B-831A9192AC60}"/>
                </c:ext>
              </c:extLst>
            </c:dLbl>
            <c:spPr>
              <a:solidFill>
                <a:srgbClr val="C00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'wykres 31.08 (2)'!$B$3:$Z$3</c:f>
              <c:strCache>
                <c:ptCount val="25"/>
                <c:pt idx="0">
                  <c:v>11/2015</c:v>
                </c:pt>
                <c:pt idx="1">
                  <c:v>12/2015</c:v>
                </c:pt>
                <c:pt idx="2">
                  <c:v>01/2016</c:v>
                </c:pt>
                <c:pt idx="3">
                  <c:v>02/2016</c:v>
                </c:pt>
                <c:pt idx="4">
                  <c:v>03/2016</c:v>
                </c:pt>
                <c:pt idx="5">
                  <c:v>04/2016</c:v>
                </c:pt>
                <c:pt idx="6">
                  <c:v>05/2016</c:v>
                </c:pt>
                <c:pt idx="7">
                  <c:v>06/2016</c:v>
                </c:pt>
                <c:pt idx="8">
                  <c:v>07/2017</c:v>
                </c:pt>
                <c:pt idx="9">
                  <c:v>08/2016</c:v>
                </c:pt>
                <c:pt idx="10">
                  <c:v>09/2016</c:v>
                </c:pt>
                <c:pt idx="11">
                  <c:v>10/2016</c:v>
                </c:pt>
                <c:pt idx="12">
                  <c:v>11/2016</c:v>
                </c:pt>
                <c:pt idx="13">
                  <c:v>12/2016</c:v>
                </c:pt>
                <c:pt idx="14">
                  <c:v>01/2017</c:v>
                </c:pt>
                <c:pt idx="15">
                  <c:v>02/2017</c:v>
                </c:pt>
                <c:pt idx="16">
                  <c:v>03/2017</c:v>
                </c:pt>
                <c:pt idx="17">
                  <c:v>04/2017</c:v>
                </c:pt>
                <c:pt idx="18">
                  <c:v>05/2017</c:v>
                </c:pt>
                <c:pt idx="19">
                  <c:v>06/2017</c:v>
                </c:pt>
                <c:pt idx="20">
                  <c:v>07/2017</c:v>
                </c:pt>
                <c:pt idx="21">
                  <c:v>08/2017</c:v>
                </c:pt>
                <c:pt idx="22">
                  <c:v>15.09.2017</c:v>
                </c:pt>
                <c:pt idx="23">
                  <c:v>09/2017</c:v>
                </c:pt>
                <c:pt idx="24">
                  <c:v>12/2017</c:v>
                </c:pt>
              </c:strCache>
            </c:strRef>
          </c:cat>
          <c:val>
            <c:numRef>
              <c:f>'wykres 31.08 (2)'!$B$5:$Z$5</c:f>
              <c:numCache>
                <c:formatCode>0.00</c:formatCode>
                <c:ptCount val="25"/>
                <c:pt idx="0">
                  <c:v>0.67075344400346681</c:v>
                </c:pt>
                <c:pt idx="1">
                  <c:v>0.67823328523194615</c:v>
                </c:pt>
                <c:pt idx="2">
                  <c:v>1.0342312300637955</c:v>
                </c:pt>
                <c:pt idx="3">
                  <c:v>1.043627623675875</c:v>
                </c:pt>
                <c:pt idx="4">
                  <c:v>1.043627623675875</c:v>
                </c:pt>
                <c:pt idx="5">
                  <c:v>1.4372621973772048</c:v>
                </c:pt>
                <c:pt idx="6">
                  <c:v>1.437715925318561</c:v>
                </c:pt>
                <c:pt idx="7">
                  <c:v>1.4370326248896081</c:v>
                </c:pt>
                <c:pt idx="8">
                  <c:v>1.8062327659281519</c:v>
                </c:pt>
                <c:pt idx="9">
                  <c:v>1.8400919230346153</c:v>
                </c:pt>
                <c:pt idx="10">
                  <c:v>2.2473938741347026</c:v>
                </c:pt>
                <c:pt idx="11">
                  <c:v>2.5879693070053813</c:v>
                </c:pt>
                <c:pt idx="12">
                  <c:v>3.0333744436540648</c:v>
                </c:pt>
                <c:pt idx="13">
                  <c:v>4.0104782598380933</c:v>
                </c:pt>
                <c:pt idx="14">
                  <c:v>4.4536013590530343</c:v>
                </c:pt>
                <c:pt idx="15">
                  <c:v>4.7717223716153701</c:v>
                </c:pt>
                <c:pt idx="16">
                  <c:v>7.7998725337892303</c:v>
                </c:pt>
                <c:pt idx="17">
                  <c:v>11.388681165722529</c:v>
                </c:pt>
                <c:pt idx="18">
                  <c:v>12.923158543779035</c:v>
                </c:pt>
                <c:pt idx="19">
                  <c:v>24.557180535350749</c:v>
                </c:pt>
                <c:pt idx="20">
                  <c:v>26.284825266579674</c:v>
                </c:pt>
                <c:pt idx="21">
                  <c:v>27.206531628858354</c:v>
                </c:pt>
                <c:pt idx="22">
                  <c:v>27.44</c:v>
                </c:pt>
                <c:pt idx="23">
                  <c:v>42.15</c:v>
                </c:pt>
                <c:pt idx="24">
                  <c:v>46.86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F9A-4B0D-A47B-831A9192AC60}"/>
            </c:ext>
          </c:extLst>
        </c:ser>
        <c:ser>
          <c:idx val="16"/>
          <c:order val="1"/>
          <c:tx>
            <c:strRef>
              <c:f>'wykres 31.08 (2)'!$A$20</c:f>
              <c:strCache>
                <c:ptCount val="1"/>
                <c:pt idx="0">
                  <c:v>średnia dla województw</c:v>
                </c:pt>
              </c:strCache>
            </c:strRef>
          </c:tx>
          <c:spPr>
            <a:ln w="38100" cap="rnd">
              <a:solidFill>
                <a:schemeClr val="accent1"/>
              </a:solidFill>
              <a:prstDash val="solid"/>
              <a:round/>
            </a:ln>
            <a:effectLst/>
          </c:spPr>
          <c:marker>
            <c:symbol val="none"/>
          </c:marker>
          <c:dLbls>
            <c:spPr>
              <a:solidFill>
                <a:schemeClr val="accent1"/>
              </a:solidFill>
              <a:ln>
                <a:solidFill>
                  <a:schemeClr val="accent1">
                    <a:alpha val="99000"/>
                  </a:schemeClr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'wykres 31.08 (2)'!$B$3:$Z$3</c:f>
              <c:strCache>
                <c:ptCount val="25"/>
                <c:pt idx="0">
                  <c:v>11/2015</c:v>
                </c:pt>
                <c:pt idx="1">
                  <c:v>12/2015</c:v>
                </c:pt>
                <c:pt idx="2">
                  <c:v>01/2016</c:v>
                </c:pt>
                <c:pt idx="3">
                  <c:v>02/2016</c:v>
                </c:pt>
                <c:pt idx="4">
                  <c:v>03/2016</c:v>
                </c:pt>
                <c:pt idx="5">
                  <c:v>04/2016</c:v>
                </c:pt>
                <c:pt idx="6">
                  <c:v>05/2016</c:v>
                </c:pt>
                <c:pt idx="7">
                  <c:v>06/2016</c:v>
                </c:pt>
                <c:pt idx="8">
                  <c:v>07/2017</c:v>
                </c:pt>
                <c:pt idx="9">
                  <c:v>08/2016</c:v>
                </c:pt>
                <c:pt idx="10">
                  <c:v>09/2016</c:v>
                </c:pt>
                <c:pt idx="11">
                  <c:v>10/2016</c:v>
                </c:pt>
                <c:pt idx="12">
                  <c:v>11/2016</c:v>
                </c:pt>
                <c:pt idx="13">
                  <c:v>12/2016</c:v>
                </c:pt>
                <c:pt idx="14">
                  <c:v>01/2017</c:v>
                </c:pt>
                <c:pt idx="15">
                  <c:v>02/2017</c:v>
                </c:pt>
                <c:pt idx="16">
                  <c:v>03/2017</c:v>
                </c:pt>
                <c:pt idx="17">
                  <c:v>04/2017</c:v>
                </c:pt>
                <c:pt idx="18">
                  <c:v>05/2017</c:v>
                </c:pt>
                <c:pt idx="19">
                  <c:v>06/2017</c:v>
                </c:pt>
                <c:pt idx="20">
                  <c:v>07/2017</c:v>
                </c:pt>
                <c:pt idx="21">
                  <c:v>08/2017</c:v>
                </c:pt>
                <c:pt idx="22">
                  <c:v>15.09.2017</c:v>
                </c:pt>
                <c:pt idx="23">
                  <c:v>09/2017</c:v>
                </c:pt>
                <c:pt idx="24">
                  <c:v>12/2017</c:v>
                </c:pt>
              </c:strCache>
            </c:strRef>
          </c:cat>
          <c:val>
            <c:numRef>
              <c:f>'wykres 31.08 (2)'!$B$20:$W$20</c:f>
              <c:numCache>
                <c:formatCode>0.00</c:formatCode>
                <c:ptCount val="22"/>
                <c:pt idx="0">
                  <c:v>0.40023670056923605</c:v>
                </c:pt>
                <c:pt idx="1">
                  <c:v>0.85671500393321631</c:v>
                </c:pt>
                <c:pt idx="2">
                  <c:v>1.307771156765025</c:v>
                </c:pt>
                <c:pt idx="3">
                  <c:v>1.3888381655667048</c:v>
                </c:pt>
                <c:pt idx="4">
                  <c:v>1.596956988219838</c:v>
                </c:pt>
                <c:pt idx="5">
                  <c:v>2.1843705555708381</c:v>
                </c:pt>
                <c:pt idx="6">
                  <c:v>2.9939605876442368</c:v>
                </c:pt>
                <c:pt idx="7">
                  <c:v>3.7732399535673</c:v>
                </c:pt>
                <c:pt idx="8">
                  <c:v>5.0574898883454189</c:v>
                </c:pt>
                <c:pt idx="9">
                  <c:v>5.98905059748457</c:v>
                </c:pt>
                <c:pt idx="10">
                  <c:v>7.4546675799800637</c:v>
                </c:pt>
                <c:pt idx="11">
                  <c:v>8.8983528371714602</c:v>
                </c:pt>
                <c:pt idx="12">
                  <c:v>13.737741160972448</c:v>
                </c:pt>
                <c:pt idx="13">
                  <c:v>19.013635687835237</c:v>
                </c:pt>
                <c:pt idx="14">
                  <c:v>19.806856717346232</c:v>
                </c:pt>
                <c:pt idx="15">
                  <c:v>20.849196273390369</c:v>
                </c:pt>
                <c:pt idx="16">
                  <c:v>22.763015702259477</c:v>
                </c:pt>
                <c:pt idx="17">
                  <c:v>25.284326581242102</c:v>
                </c:pt>
                <c:pt idx="18">
                  <c:v>27.648455173632321</c:v>
                </c:pt>
                <c:pt idx="19">
                  <c:v>30.724544111939952</c:v>
                </c:pt>
                <c:pt idx="20">
                  <c:v>32.771514350976432</c:v>
                </c:pt>
                <c:pt idx="21">
                  <c:v>34.858076109979713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F9A-4B0D-A47B-831A9192AC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717944"/>
        <c:axId val="281130024"/>
      </c:lineChart>
      <c:catAx>
        <c:axId val="337717944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81130024"/>
        <c:crosses val="autoZero"/>
        <c:auto val="1"/>
        <c:lblAlgn val="ctr"/>
        <c:lblOffset val="100"/>
        <c:noMultiLvlLbl val="0"/>
      </c:catAx>
      <c:valAx>
        <c:axId val="281130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37717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Arkusz1!$A$5</c:f>
              <c:strCache>
                <c:ptCount val="1"/>
                <c:pt idx="0">
                  <c:v>Kujawsko-Pomorskie</c:v>
                </c:pt>
              </c:strCache>
            </c:strRef>
          </c:tx>
          <c:spPr>
            <a:ln w="635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8"/>
            <c:marker>
              <c:symbol val="none"/>
            </c:marker>
            <c:bubble3D val="0"/>
            <c:spPr>
              <a:ln w="63500" cap="rnd">
                <a:solidFill>
                  <a:schemeClr val="accent6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BB3A-48F2-848A-FC3BB2C713DB}"/>
              </c:ext>
            </c:extLst>
          </c:dPt>
          <c:dPt>
            <c:idx val="9"/>
            <c:marker>
              <c:symbol val="none"/>
            </c:marker>
            <c:bubble3D val="0"/>
            <c:spPr>
              <a:ln w="63500" cap="rnd">
                <a:solidFill>
                  <a:srgbClr val="FFC000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BB3A-48F2-848A-FC3BB2C713DB}"/>
              </c:ext>
            </c:extLst>
          </c:dPt>
          <c:dLbls>
            <c:dLbl>
              <c:idx val="8"/>
              <c:numFmt formatCode="#,##0.00" sourceLinked="0"/>
              <c:spPr>
                <a:solidFill>
                  <a:srgbClr val="FFC000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BB3A-48F2-848A-FC3BB2C713DB}"/>
                </c:ext>
              </c:extLst>
            </c:dLbl>
            <c:dLbl>
              <c:idx val="9"/>
              <c:numFmt formatCode="#,##0.00" sourceLinked="0"/>
              <c:spPr>
                <a:solidFill>
                  <a:srgbClr val="FFC000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BB3A-48F2-848A-FC3BB2C713DB}"/>
                </c:ext>
              </c:extLst>
            </c:dLbl>
            <c:numFmt formatCode="#,##0.00" sourceLinked="0"/>
            <c:spPr>
              <a:solidFill>
                <a:schemeClr val="accent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Arkusz1!$K$3:$T$3</c:f>
              <c:numCache>
                <c:formatCode>mmm\-yy</c:formatCode>
                <c:ptCount val="10"/>
                <c:pt idx="0">
                  <c:v>42705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43070</c:v>
                </c:pt>
              </c:numCache>
            </c:numRef>
          </c:cat>
          <c:val>
            <c:numRef>
              <c:f>Arkusz1!$K$5:$T$5</c:f>
              <c:numCache>
                <c:formatCode>_(* #,##0.00_);_(* \(#,##0.00\);_(* "-"??_);_(@_)</c:formatCode>
                <c:ptCount val="10"/>
                <c:pt idx="0">
                  <c:v>0.99022332906369426</c:v>
                </c:pt>
                <c:pt idx="1">
                  <c:v>0.99022334324779127</c:v>
                </c:pt>
                <c:pt idx="2">
                  <c:v>1.166235049061507</c:v>
                </c:pt>
                <c:pt idx="3">
                  <c:v>1.2183671739646245</c:v>
                </c:pt>
                <c:pt idx="4">
                  <c:v>1.8776834009817833</c:v>
                </c:pt>
                <c:pt idx="5">
                  <c:v>2.1261795338088372</c:v>
                </c:pt>
                <c:pt idx="6">
                  <c:v>2.1931928084272792</c:v>
                </c:pt>
                <c:pt idx="7">
                  <c:v>3.6511725795693653</c:v>
                </c:pt>
                <c:pt idx="8">
                  <c:v>5.0199999999999996</c:v>
                </c:pt>
                <c:pt idx="9">
                  <c:v>6.79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4-BB3A-48F2-848A-FC3BB2C713DB}"/>
            </c:ext>
          </c:extLst>
        </c:ser>
        <c:ser>
          <c:idx val="1"/>
          <c:order val="1"/>
          <c:tx>
            <c:v>Średnia dla kraju</c:v>
          </c:tx>
          <c:spPr>
            <a:ln w="635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numFmt formatCode="#,##0.00" sourceLinked="0"/>
            <c:spPr>
              <a:solidFill>
                <a:srgbClr val="C00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Arkusz1!$K$3:$T$3</c:f>
              <c:numCache>
                <c:formatCode>mmm\-yy</c:formatCode>
                <c:ptCount val="10"/>
                <c:pt idx="0">
                  <c:v>42705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43070</c:v>
                </c:pt>
              </c:numCache>
            </c:numRef>
          </c:cat>
          <c:val>
            <c:numRef>
              <c:f>Arkusz1!$K$20:$R$20</c:f>
              <c:numCache>
                <c:formatCode>_(* #,##0.00_);_(* \(#,##0.00\);_(* "-"??_);_(@_)</c:formatCode>
                <c:ptCount val="8"/>
                <c:pt idx="0">
                  <c:v>2.2722107199535846</c:v>
                </c:pt>
                <c:pt idx="1">
                  <c:v>2.3776192976339496</c:v>
                </c:pt>
                <c:pt idx="2">
                  <c:v>2.5729835758598121</c:v>
                </c:pt>
                <c:pt idx="3">
                  <c:v>2.8089673683123983</c:v>
                </c:pt>
                <c:pt idx="4">
                  <c:v>3.1089642585090731</c:v>
                </c:pt>
                <c:pt idx="5">
                  <c:v>3.3375151302370782</c:v>
                </c:pt>
                <c:pt idx="6">
                  <c:v>4.0446112935840075</c:v>
                </c:pt>
                <c:pt idx="7">
                  <c:v>4.1561196685570883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5-BB3A-48F2-848A-FC3BB2C713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498520"/>
        <c:axId val="334498912"/>
      </c:lineChart>
      <c:dateAx>
        <c:axId val="334498520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34498912"/>
        <c:crosses val="autoZero"/>
        <c:auto val="1"/>
        <c:lblOffset val="100"/>
        <c:baseTimeUnit val="months"/>
      </c:dateAx>
      <c:valAx>
        <c:axId val="334498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34498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zero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2000" b="1"/>
              <a:t>Kontraktacja na koniec 2017 r. w zł dla ZIT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3B0-42EE-A063-4FA41B82F614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3B0-42EE-A063-4FA41B82F61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Arkusz1!$B$9:$B$11</c:f>
              <c:strCache>
                <c:ptCount val="3"/>
                <c:pt idx="0">
                  <c:v>Plan naprawczy</c:v>
                </c:pt>
                <c:pt idx="1">
                  <c:v>Poziom wskazany przez MR</c:v>
                </c:pt>
                <c:pt idx="2">
                  <c:v>Prognoza IZ na koniec 2017 r.</c:v>
                </c:pt>
              </c:strCache>
            </c:strRef>
          </c:cat>
          <c:val>
            <c:numRef>
              <c:f>Arkusz1!$C$9:$C$11</c:f>
              <c:numCache>
                <c:formatCode>_(* #,##0.00_);_(* \(#,##0.00\);_(* "-"??_);_(@_)</c:formatCode>
                <c:ptCount val="3"/>
                <c:pt idx="0" formatCode="#,##0.00">
                  <c:v>349134148</c:v>
                </c:pt>
                <c:pt idx="1">
                  <c:v>318636345.33947599</c:v>
                </c:pt>
                <c:pt idx="2" formatCode="#,##0.00">
                  <c:v>308069718.06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3B0-42EE-A063-4FA41B82F6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5694728"/>
        <c:axId val="302015200"/>
      </c:barChart>
      <c:catAx>
        <c:axId val="305694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02015200"/>
        <c:crosses val="autoZero"/>
        <c:auto val="1"/>
        <c:lblAlgn val="ctr"/>
        <c:lblOffset val="100"/>
        <c:noMultiLvlLbl val="0"/>
      </c:catAx>
      <c:valAx>
        <c:axId val="302015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05694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2000" b="1" i="0" baseline="0">
                <a:effectLst/>
              </a:rPr>
              <a:t>Kontraktacja na koniec 2017 r. w % dla ZIT </a:t>
            </a:r>
            <a:endParaRPr lang="pl-PL" sz="2000" b="1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3423-4EFE-BC5E-16D489D29F26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3423-4EFE-BC5E-16D489D29F26}"/>
              </c:ext>
            </c:extLst>
          </c:dPt>
          <c:dLbls>
            <c:dLbl>
              <c:idx val="1"/>
              <c:layout>
                <c:manualLayout>
                  <c:x val="1.7884914098429044E-2"/>
                  <c:y val="-3.972367026382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423-4EFE-BC5E-16D489D29F26}"/>
                </c:ext>
              </c:extLst>
            </c:dLbl>
            <c:dLbl>
              <c:idx val="2"/>
              <c:layout>
                <c:manualLayout>
                  <c:x val="2.3846552131238655E-2"/>
                  <c:y val="-4.22063996553111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423-4EFE-BC5E-16D489D29F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Arkusz1!$D$9:$D$11</c:f>
              <c:strCache>
                <c:ptCount val="3"/>
                <c:pt idx="0">
                  <c:v>Plan naprawczy</c:v>
                </c:pt>
                <c:pt idx="1">
                  <c:v>Poziom wskazany przez MR</c:v>
                </c:pt>
                <c:pt idx="2">
                  <c:v>Prognoza IZ na koniec 2017 r.</c:v>
                </c:pt>
              </c:strCache>
            </c:strRef>
          </c:cat>
          <c:val>
            <c:numRef>
              <c:f>Arkusz1!$E$9:$E$11</c:f>
              <c:numCache>
                <c:formatCode>0.00%</c:formatCode>
                <c:ptCount val="3"/>
                <c:pt idx="0">
                  <c:v>0.48342880010592487</c:v>
                </c:pt>
                <c:pt idx="1">
                  <c:v>0.44119999999999998</c:v>
                </c:pt>
                <c:pt idx="2">
                  <c:v>0.42656891342154357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423-4EFE-BC5E-16D489D29F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305422168"/>
        <c:axId val="305422496"/>
        <c:axId val="0"/>
      </c:bar3DChart>
      <c:catAx>
        <c:axId val="305422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05422496"/>
        <c:crosses val="autoZero"/>
        <c:auto val="1"/>
        <c:lblAlgn val="ctr"/>
        <c:lblOffset val="100"/>
        <c:noMultiLvlLbl val="0"/>
      </c:catAx>
      <c:valAx>
        <c:axId val="305422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05422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2000" b="1"/>
              <a:t>kontraktacja (2017+styczeń 2018) dla ZIT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4AC-4B95-9E00-C51D54E299F1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4AC-4B95-9E00-C51D54E299F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Arkusz1!$B$33:$B$35</c:f>
              <c:strCache>
                <c:ptCount val="3"/>
                <c:pt idx="0">
                  <c:v>Plan naprawczy</c:v>
                </c:pt>
                <c:pt idx="1">
                  <c:v>Poziom wskazany przez MR</c:v>
                </c:pt>
                <c:pt idx="2">
                  <c:v>Prognoza IZ na koniec 2017 r.</c:v>
                </c:pt>
              </c:strCache>
            </c:strRef>
          </c:cat>
          <c:val>
            <c:numRef>
              <c:f>Arkusz1!$C$33:$C$35</c:f>
              <c:numCache>
                <c:formatCode>_(* #,##0.00_);_(* \(#,##0.00\);_(* "-"??_);_(@_)</c:formatCode>
                <c:ptCount val="3"/>
                <c:pt idx="0" formatCode="#,##0.00">
                  <c:v>349134148</c:v>
                </c:pt>
                <c:pt idx="1">
                  <c:v>318636345.33947599</c:v>
                </c:pt>
                <c:pt idx="2" formatCode="#,##0.00">
                  <c:v>344949604.48000002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4AC-4B95-9E00-C51D54E299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2792552"/>
        <c:axId val="302793864"/>
      </c:barChart>
      <c:catAx>
        <c:axId val="302792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02793864"/>
        <c:crosses val="autoZero"/>
        <c:auto val="1"/>
        <c:lblAlgn val="ctr"/>
        <c:lblOffset val="100"/>
        <c:noMultiLvlLbl val="0"/>
      </c:catAx>
      <c:valAx>
        <c:axId val="302793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02792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2000" b="1"/>
              <a:t>kontraktacja (2017+styczeń2018) dla ZIT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23C1-4481-B24E-FF723A216F63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23C1-4481-B24E-FF723A216F6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Arkusz1!$D$33:$D$35</c:f>
              <c:strCache>
                <c:ptCount val="3"/>
                <c:pt idx="0">
                  <c:v>Plan naprawczy</c:v>
                </c:pt>
                <c:pt idx="1">
                  <c:v>Poziom wskazany przez MR</c:v>
                </c:pt>
                <c:pt idx="2">
                  <c:v>Prognoza IZ na koniec 2017 r.</c:v>
                </c:pt>
              </c:strCache>
            </c:strRef>
          </c:cat>
          <c:val>
            <c:numRef>
              <c:f>Arkusz1!$E$33:$E$35</c:f>
              <c:numCache>
                <c:formatCode>0.00%</c:formatCode>
                <c:ptCount val="3"/>
                <c:pt idx="0">
                  <c:v>0.48342880010592487</c:v>
                </c:pt>
                <c:pt idx="1">
                  <c:v>0.44119999999999998</c:v>
                </c:pt>
                <c:pt idx="2">
                  <c:v>0.47763466949895655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3C1-4481-B24E-FF723A216F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302791896"/>
        <c:axId val="219088000"/>
        <c:axId val="0"/>
      </c:bar3DChart>
      <c:catAx>
        <c:axId val="302791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19088000"/>
        <c:crosses val="autoZero"/>
        <c:auto val="1"/>
        <c:lblAlgn val="ctr"/>
        <c:lblOffset val="100"/>
        <c:noMultiLvlLbl val="0"/>
      </c:catAx>
      <c:valAx>
        <c:axId val="219088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02791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'WYKRES Z ZIT'!$D$27</c:f>
              <c:strCache>
                <c:ptCount val="1"/>
                <c:pt idx="0">
                  <c:v>ocena wniosków zakończona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pl-PL"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'WYKRES Z ZIT'!$D$28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75-43F5-A8C5-F8BBEF866387}"/>
            </c:ext>
          </c:extLst>
        </c:ser>
        <c:ser>
          <c:idx val="1"/>
          <c:order val="1"/>
          <c:tx>
            <c:strRef>
              <c:f>'WYKRES Z ZIT'!$E$27</c:f>
              <c:strCache>
                <c:ptCount val="1"/>
                <c:pt idx="0">
                  <c:v>trwa ocena wniosków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pl-PL"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'WYKRES Z ZIT'!$E$28</c:f>
              <c:numCache>
                <c:formatCode>0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75-43F5-A8C5-F8BBEF866387}"/>
            </c:ext>
          </c:extLst>
        </c:ser>
        <c:ser>
          <c:idx val="2"/>
          <c:order val="2"/>
          <c:tx>
            <c:strRef>
              <c:f>'WYKRES Z ZIT'!$F$27</c:f>
              <c:strCache>
                <c:ptCount val="1"/>
                <c:pt idx="0">
                  <c:v>nie rozpoczęto oceny wniosków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'WYKRES Z ZIT'!$F$28</c:f>
              <c:numCache>
                <c:formatCode>0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875-43F5-A8C5-F8BBEF8663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8047040"/>
        <c:axId val="308047696"/>
      </c:barChart>
      <c:catAx>
        <c:axId val="3080470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08047696"/>
        <c:crosses val="autoZero"/>
        <c:auto val="1"/>
        <c:lblAlgn val="ctr"/>
        <c:lblOffset val="100"/>
        <c:noMultiLvlLbl val="0"/>
      </c:catAx>
      <c:valAx>
        <c:axId val="30804769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30804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2000" b="1" dirty="0"/>
              <a:t>Certyfikacja na koniec 2017 r. w zł dla ZIT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FCE-4B5A-B1DE-13DC49887424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FCE-4B5A-B1DE-13DC4988742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Arkusz1!$B$58:$B$60</c:f>
              <c:strCache>
                <c:ptCount val="3"/>
                <c:pt idx="0">
                  <c:v>Porozumienie</c:v>
                </c:pt>
                <c:pt idx="1">
                  <c:v>Plan naprawczy</c:v>
                </c:pt>
                <c:pt idx="2">
                  <c:v>Poziom dla RPO po korekcie KE</c:v>
                </c:pt>
              </c:strCache>
            </c:strRef>
          </c:cat>
          <c:val>
            <c:numRef>
              <c:f>Arkusz1!$C$58:$C$60</c:f>
              <c:numCache>
                <c:formatCode>#,##0.00</c:formatCode>
                <c:ptCount val="3"/>
                <c:pt idx="0">
                  <c:v>87903927.540000007</c:v>
                </c:pt>
                <c:pt idx="1">
                  <c:v>101652967.88</c:v>
                </c:pt>
                <c:pt idx="2" formatCode="_(* #,##0.00_);_(* \(#,##0.00\);_(* &quot;-&quot;??_);_(@_)">
                  <c:v>31054766.204889998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FCE-4B5A-B1DE-13DC498874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9898552"/>
        <c:axId val="311172304"/>
      </c:barChart>
      <c:catAx>
        <c:axId val="309898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11172304"/>
        <c:crosses val="autoZero"/>
        <c:auto val="1"/>
        <c:lblAlgn val="ctr"/>
        <c:lblOffset val="100"/>
        <c:noMultiLvlLbl val="0"/>
      </c:catAx>
      <c:valAx>
        <c:axId val="311172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09898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/>
              <a:t>Ce</a:t>
            </a:r>
            <a:r>
              <a:rPr lang="pl-PL" sz="2000" b="1" dirty="0" err="1"/>
              <a:t>rtyfikacja</a:t>
            </a:r>
            <a:r>
              <a:rPr lang="pl-PL" sz="2000" b="1" dirty="0"/>
              <a:t> na koniec 2017 r. w % dla ZIT</a:t>
            </a:r>
            <a:endParaRPr lang="en-US" sz="20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4AF9-40F5-B05C-AF8FDA62A03E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4AF9-40F5-B05C-AF8FDA62A03E}"/>
              </c:ext>
            </c:extLst>
          </c:dPt>
          <c:dLbls>
            <c:dLbl>
              <c:idx val="0"/>
              <c:layout>
                <c:manualLayout>
                  <c:x val="7.8541000927752694E-3"/>
                  <c:y val="-3.00925925925926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AF9-40F5-B05C-AF8FDA62A03E}"/>
                </c:ext>
              </c:extLst>
            </c:dLbl>
            <c:dLbl>
              <c:idx val="1"/>
              <c:layout>
                <c:manualLayout>
                  <c:x val="1.832623354980896E-2"/>
                  <c:y val="-3.00925925925925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AF9-40F5-B05C-AF8FDA62A03E}"/>
                </c:ext>
              </c:extLst>
            </c:dLbl>
            <c:dLbl>
              <c:idx val="2"/>
              <c:layout>
                <c:manualLayout>
                  <c:x val="2.8208068040525443E-2"/>
                  <c:y val="-4.39814814814814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AF9-40F5-B05C-AF8FDA62A03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Arkusz1!$D$58:$D$60</c:f>
              <c:strCache>
                <c:ptCount val="3"/>
                <c:pt idx="0">
                  <c:v>Porozumienie</c:v>
                </c:pt>
                <c:pt idx="1">
                  <c:v>Plan naprawczy</c:v>
                </c:pt>
                <c:pt idx="2">
                  <c:v>Poziom dla RPO po korekcie KE</c:v>
                </c:pt>
              </c:strCache>
            </c:strRef>
          </c:cat>
          <c:val>
            <c:numRef>
              <c:f>Arkusz1!$E$58:$E$60</c:f>
              <c:numCache>
                <c:formatCode>0.00%</c:formatCode>
                <c:ptCount val="3"/>
                <c:pt idx="0">
                  <c:v>0.12171622414677229</c:v>
                </c:pt>
                <c:pt idx="1">
                  <c:v>0.14075384081145373</c:v>
                </c:pt>
                <c:pt idx="2" formatCode="0.0%">
                  <c:v>4.2999999999999997E-2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AF9-40F5-B05C-AF8FDA62A0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336679832"/>
        <c:axId val="336680160"/>
        <c:axId val="0"/>
      </c:bar3DChart>
      <c:catAx>
        <c:axId val="336679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36680160"/>
        <c:crosses val="autoZero"/>
        <c:auto val="1"/>
        <c:lblAlgn val="ctr"/>
        <c:lblOffset val="100"/>
        <c:noMultiLvlLbl val="0"/>
      </c:catAx>
      <c:valAx>
        <c:axId val="336680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36679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2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4D084-D16E-4AA5-BF69-CAF8433E84D8}" type="datetimeFigureOut">
              <a:rPr lang="pl-PL" smtClean="0"/>
              <a:t>2017-09-22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F9E1B-54AD-456D-B297-B52B087B8D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57257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4D084-D16E-4AA5-BF69-CAF8433E84D8}" type="datetimeFigureOut">
              <a:rPr lang="pl-PL" smtClean="0"/>
              <a:t>2017-09-22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F9E1B-54AD-456D-B297-B52B087B8D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28460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4D084-D16E-4AA5-BF69-CAF8433E84D8}" type="datetimeFigureOut">
              <a:rPr lang="pl-PL" smtClean="0"/>
              <a:t>2017-09-22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F9E1B-54AD-456D-B297-B52B087B8D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8220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4D084-D16E-4AA5-BF69-CAF8433E84D8}" type="datetimeFigureOut">
              <a:rPr lang="pl-PL" smtClean="0"/>
              <a:t>2017-09-22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F9E1B-54AD-456D-B297-B52B087B8D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5517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4D084-D16E-4AA5-BF69-CAF8433E84D8}" type="datetimeFigureOut">
              <a:rPr lang="pl-PL" smtClean="0"/>
              <a:t>2017-09-22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F9E1B-54AD-456D-B297-B52B087B8D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76414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4D084-D16E-4AA5-BF69-CAF8433E84D8}" type="datetimeFigureOut">
              <a:rPr lang="pl-PL" smtClean="0"/>
              <a:t>2017-09-22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F9E1B-54AD-456D-B297-B52B087B8D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8372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4D084-D16E-4AA5-BF69-CAF8433E84D8}" type="datetimeFigureOut">
              <a:rPr lang="pl-PL" smtClean="0"/>
              <a:t>2017-09-22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F9E1B-54AD-456D-B297-B52B087B8D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91719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4D084-D16E-4AA5-BF69-CAF8433E84D8}" type="datetimeFigureOut">
              <a:rPr lang="pl-PL" smtClean="0"/>
              <a:t>2017-09-22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F9E1B-54AD-456D-B297-B52B087B8D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00588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4D084-D16E-4AA5-BF69-CAF8433E84D8}" type="datetimeFigureOut">
              <a:rPr lang="pl-PL" smtClean="0"/>
              <a:t>2017-09-22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F9E1B-54AD-456D-B297-B52B087B8D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08926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4D084-D16E-4AA5-BF69-CAF8433E84D8}" type="datetimeFigureOut">
              <a:rPr lang="pl-PL" smtClean="0"/>
              <a:t>2017-09-22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F9E1B-54AD-456D-B297-B52B087B8D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76098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4D084-D16E-4AA5-BF69-CAF8433E84D8}" type="datetimeFigureOut">
              <a:rPr lang="pl-PL" smtClean="0"/>
              <a:t>2017-09-22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F9E1B-54AD-456D-B297-B52B087B8D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7596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4D084-D16E-4AA5-BF69-CAF8433E84D8}" type="datetimeFigureOut">
              <a:rPr lang="pl-PL" smtClean="0"/>
              <a:t>2017-09-22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F9E1B-54AD-456D-B297-B52B087B8D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02043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chart" Target="../charts/chart4.xml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1177A54D-B685-42E1-87BD-D96491080724}"/>
              </a:ext>
            </a:extLst>
          </p:cNvPr>
          <p:cNvSpPr txBox="1"/>
          <p:nvPr/>
        </p:nvSpPr>
        <p:spPr>
          <a:xfrm>
            <a:off x="3316865" y="5115246"/>
            <a:ext cx="560794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/>
              <a:t>Zintegrowane Inwestycje Terytorialne (ZIT)</a:t>
            </a:r>
            <a:br>
              <a:rPr lang="pl-PL" sz="2400" b="1" dirty="0"/>
            </a:br>
            <a:r>
              <a:rPr lang="pl-PL" sz="2400" b="1" dirty="0"/>
              <a:t>w Regionalnym Programie Operacyjnym</a:t>
            </a:r>
            <a:br>
              <a:rPr lang="pl-PL" sz="2400" b="1" dirty="0"/>
            </a:br>
            <a:r>
              <a:rPr lang="pl-PL" sz="2400" b="1" dirty="0"/>
              <a:t>Województwa Kujawsko – Pomorskiego </a:t>
            </a:r>
            <a:br>
              <a:rPr lang="pl-PL" sz="2400" b="1" dirty="0"/>
            </a:br>
            <a:r>
              <a:rPr lang="pl-PL" sz="2400" b="1" dirty="0"/>
              <a:t>na lata 2014-2020 </a:t>
            </a:r>
            <a:r>
              <a:rPr lang="pl-PL" sz="1600" dirty="0"/>
              <a:t>(stan na 15 września 2017 r.)  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265246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2D32B74B-3710-443C-8DCF-5C2F1D207B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3984905"/>
              </p:ext>
            </p:extLst>
          </p:nvPr>
        </p:nvGraphicFramePr>
        <p:xfrm>
          <a:off x="125835" y="1660853"/>
          <a:ext cx="8909108" cy="4536795"/>
        </p:xfrm>
        <a:graphic>
          <a:graphicData uri="http://schemas.openxmlformats.org/drawingml/2006/table">
            <a:tbl>
              <a:tblPr/>
              <a:tblGrid>
                <a:gridCol w="1435900">
                  <a:extLst>
                    <a:ext uri="{9D8B030D-6E8A-4147-A177-3AD203B41FA5}">
                      <a16:colId xmlns:a16="http://schemas.microsoft.com/office/drawing/2014/main" val="2716141012"/>
                    </a:ext>
                  </a:extLst>
                </a:gridCol>
                <a:gridCol w="1344526">
                  <a:extLst>
                    <a:ext uri="{9D8B030D-6E8A-4147-A177-3AD203B41FA5}">
                      <a16:colId xmlns:a16="http://schemas.microsoft.com/office/drawing/2014/main" val="1728999357"/>
                    </a:ext>
                  </a:extLst>
                </a:gridCol>
                <a:gridCol w="979023">
                  <a:extLst>
                    <a:ext uri="{9D8B030D-6E8A-4147-A177-3AD203B41FA5}">
                      <a16:colId xmlns:a16="http://schemas.microsoft.com/office/drawing/2014/main" val="4138900238"/>
                    </a:ext>
                  </a:extLst>
                </a:gridCol>
                <a:gridCol w="1422847">
                  <a:extLst>
                    <a:ext uri="{9D8B030D-6E8A-4147-A177-3AD203B41FA5}">
                      <a16:colId xmlns:a16="http://schemas.microsoft.com/office/drawing/2014/main" val="1977884521"/>
                    </a:ext>
                  </a:extLst>
                </a:gridCol>
                <a:gridCol w="969232">
                  <a:extLst>
                    <a:ext uri="{9D8B030D-6E8A-4147-A177-3AD203B41FA5}">
                      <a16:colId xmlns:a16="http://schemas.microsoft.com/office/drawing/2014/main" val="2723367099"/>
                    </a:ext>
                  </a:extLst>
                </a:gridCol>
                <a:gridCol w="1400002">
                  <a:extLst>
                    <a:ext uri="{9D8B030D-6E8A-4147-A177-3AD203B41FA5}">
                      <a16:colId xmlns:a16="http://schemas.microsoft.com/office/drawing/2014/main" val="3609327736"/>
                    </a:ext>
                  </a:extLst>
                </a:gridCol>
                <a:gridCol w="1357578">
                  <a:extLst>
                    <a:ext uri="{9D8B030D-6E8A-4147-A177-3AD203B41FA5}">
                      <a16:colId xmlns:a16="http://schemas.microsoft.com/office/drawing/2014/main" val="4274535635"/>
                    </a:ext>
                  </a:extLst>
                </a:gridCol>
              </a:tblGrid>
              <a:tr h="17451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Ogółem w programie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EFRR</a:t>
                      </a:r>
                    </a:p>
                  </a:txBody>
                  <a:tcPr marL="8112" marR="8112" marT="811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EFS</a:t>
                      </a:r>
                    </a:p>
                  </a:txBody>
                  <a:tcPr marL="8112" marR="8112" marT="811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360711"/>
                  </a:ext>
                </a:extLst>
              </a:tr>
              <a:tr h="453197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tryb 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wkład UE w podpisanych umowach w PLN </a:t>
                      </a:r>
                    </a:p>
                  </a:txBody>
                  <a:tcPr marL="8112" marR="8112" marT="8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8112" marR="8112" marT="8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wkład UE w podpisanych umowach w PLN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8112" marR="8112" marT="8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wkład UE w podpisanych umowach w PLN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8112" marR="8112" marT="8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3641338"/>
                  </a:ext>
                </a:extLst>
              </a:tr>
              <a:tr h="486439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projekty konkursowe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619 028 272,69</a:t>
                      </a:r>
                    </a:p>
                  </a:txBody>
                  <a:tcPr marL="8112" marR="8112" marT="8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27,82</a:t>
                      </a:r>
                    </a:p>
                  </a:txBody>
                  <a:tcPr marL="8112" marR="8112" marT="8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395 796 700,90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22,01</a:t>
                      </a:r>
                    </a:p>
                  </a:txBody>
                  <a:tcPr marL="8112" marR="8112" marT="8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223 231 571,79</a:t>
                      </a:r>
                    </a:p>
                  </a:txBody>
                  <a:tcPr marL="8112" marR="8112" marT="8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52,25</a:t>
                      </a:r>
                    </a:p>
                  </a:txBody>
                  <a:tcPr marL="8112" marR="8112" marT="8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8884611"/>
                  </a:ext>
                </a:extLst>
              </a:tr>
              <a:tr h="257625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 tym ZIT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127 956 048,33</a:t>
                      </a:r>
                    </a:p>
                  </a:txBody>
                  <a:tcPr marL="8112" marR="8112" marT="8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20,67</a:t>
                      </a:r>
                    </a:p>
                  </a:txBody>
                  <a:tcPr marL="8112" marR="8112" marT="8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111 371 037,32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28,14</a:t>
                      </a:r>
                    </a:p>
                  </a:txBody>
                  <a:tcPr marL="8112" marR="8112" marT="8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16 585 011,01</a:t>
                      </a:r>
                    </a:p>
                  </a:txBody>
                  <a:tcPr marL="8112" marR="8112" marT="8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7,43</a:t>
                      </a:r>
                    </a:p>
                  </a:txBody>
                  <a:tcPr marL="8112" marR="8112" marT="8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5826740"/>
                  </a:ext>
                </a:extLst>
              </a:tr>
              <a:tr h="486439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projekty pozakonkursowe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713 570 889,79</a:t>
                      </a:r>
                    </a:p>
                  </a:txBody>
                  <a:tcPr marL="8112" marR="8112" marT="8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32,07</a:t>
                      </a:r>
                    </a:p>
                  </a:txBody>
                  <a:tcPr marL="8112" marR="8112" marT="8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509 599 728,06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28,34</a:t>
                      </a:r>
                    </a:p>
                  </a:txBody>
                  <a:tcPr marL="8112" marR="8112" marT="8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203 971 161,73</a:t>
                      </a:r>
                    </a:p>
                  </a:txBody>
                  <a:tcPr marL="8112" marR="8112" marT="8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47,75</a:t>
                      </a:r>
                    </a:p>
                  </a:txBody>
                  <a:tcPr marL="8112" marR="8112" marT="8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6037209"/>
                  </a:ext>
                </a:extLst>
              </a:tr>
              <a:tr h="282556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 tym ZIT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36 808 082,10</a:t>
                      </a:r>
                    </a:p>
                  </a:txBody>
                  <a:tcPr marL="8112" marR="8112" marT="8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5,16</a:t>
                      </a:r>
                    </a:p>
                  </a:txBody>
                  <a:tcPr marL="8112" marR="8112" marT="8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36 808 082,10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7,22</a:t>
                      </a:r>
                    </a:p>
                  </a:txBody>
                  <a:tcPr marL="8112" marR="8112" marT="8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8112" marR="8112" marT="8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8112" marR="8112" marT="8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253156"/>
                  </a:ext>
                </a:extLst>
              </a:tr>
              <a:tr h="505275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instrumenty finansowe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892 762 818,04</a:t>
                      </a:r>
                    </a:p>
                  </a:txBody>
                  <a:tcPr marL="8112" marR="8112" marT="8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40,12</a:t>
                      </a:r>
                    </a:p>
                  </a:txBody>
                  <a:tcPr marL="8112" marR="8112" marT="8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892 762 818,04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49,65</a:t>
                      </a:r>
                    </a:p>
                  </a:txBody>
                  <a:tcPr marL="8112" marR="8112" marT="8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8112" marR="8112" marT="8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8112" marR="8112" marT="8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9595918"/>
                  </a:ext>
                </a:extLst>
              </a:tr>
              <a:tr h="174519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razem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2 225 361 980,52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1 798 159 247,00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427 202 733,52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4105790"/>
                  </a:ext>
                </a:extLst>
              </a:tr>
              <a:tr h="174519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razem w ZIT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164 764 130,43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7,40</a:t>
                      </a:r>
                    </a:p>
                  </a:txBody>
                  <a:tcPr marL="8112" marR="8112" marT="811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148 179 119,42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8,24</a:t>
                      </a:r>
                    </a:p>
                  </a:txBody>
                  <a:tcPr marL="8112" marR="8112" marT="811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16 585 011,01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3,88</a:t>
                      </a:r>
                    </a:p>
                  </a:txBody>
                  <a:tcPr marL="8112" marR="8112" marT="811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742535"/>
                  </a:ext>
                </a:extLst>
              </a:tr>
              <a:tr h="174519">
                <a:tc>
                  <a:txBody>
                    <a:bodyPr/>
                    <a:lstStyle/>
                    <a:p>
                      <a:pPr algn="ctr" fontAlgn="ctr"/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2" marR="8112" marT="811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2" marR="8112" marT="811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2" marR="8112" marT="811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2" marR="8112" marT="811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2" marR="8112" marT="811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l-P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2" marR="8112" marT="811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2" marR="8112" marT="811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7271755"/>
                  </a:ext>
                </a:extLst>
              </a:tr>
              <a:tr h="332419">
                <a:tc>
                  <a:txBody>
                    <a:bodyPr/>
                    <a:lstStyle/>
                    <a:p>
                      <a:pPr algn="ctr" fontAlgn="ctr"/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2" marR="8112" marT="811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Alokacja w RPO [PLN]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kontraktacji w Programie</a:t>
                      </a:r>
                    </a:p>
                  </a:txBody>
                  <a:tcPr marL="8112" marR="8112" marT="8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Alokacja w PLN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kontraktacji w EFRR</a:t>
                      </a:r>
                    </a:p>
                  </a:txBody>
                  <a:tcPr marL="8112" marR="8112" marT="8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Alokacja w PLN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kontraktacji w EFS</a:t>
                      </a:r>
                    </a:p>
                  </a:txBody>
                  <a:tcPr marL="8112" marR="8112" marT="8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7424352"/>
                  </a:ext>
                </a:extLst>
              </a:tr>
              <a:tr h="274245">
                <a:tc>
                  <a:txBody>
                    <a:bodyPr/>
                    <a:lstStyle/>
                    <a:p>
                      <a:pPr algn="ctr" fontAlgn="ctr"/>
                      <a:endParaRPr lang="pl-P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2" marR="8112" marT="811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8 243 661 920,91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26,99</a:t>
                      </a:r>
                    </a:p>
                  </a:txBody>
                  <a:tcPr marL="8112" marR="8112" marT="8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5 924 759 611,87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30,35</a:t>
                      </a:r>
                    </a:p>
                  </a:txBody>
                  <a:tcPr marL="8112" marR="8112" marT="8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2 318 902 309,04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18,42</a:t>
                      </a:r>
                    </a:p>
                  </a:txBody>
                  <a:tcPr marL="8112" marR="8112" marT="81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126649"/>
                  </a:ext>
                </a:extLst>
              </a:tr>
              <a:tr h="506938">
                <a:tc>
                  <a:txBody>
                    <a:bodyPr/>
                    <a:lstStyle/>
                    <a:p>
                      <a:pPr algn="ctr" fontAlgn="ctr"/>
                      <a:endParaRPr lang="pl-P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2" marR="8112" marT="811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alokacja w ZIT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 kontraktacji w alokacji dla ZIT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 kontraktacji EFRR w alokacji dla ZIT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 kontraktacji EFS w alokacji dla ZIT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0478387"/>
                  </a:ext>
                </a:extLst>
              </a:tr>
              <a:tr h="174519">
                <a:tc>
                  <a:txBody>
                    <a:bodyPr/>
                    <a:lstStyle/>
                    <a:p>
                      <a:pPr algn="ctr" fontAlgn="ctr"/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2" marR="8112" marT="811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722 320 623,07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22,81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620 413 080,82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23,88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101 907 542,25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16,27</a:t>
                      </a:r>
                    </a:p>
                  </a:txBody>
                  <a:tcPr marL="8112" marR="8112" marT="811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896435"/>
                  </a:ext>
                </a:extLst>
              </a:tr>
            </a:tbl>
          </a:graphicData>
        </a:graphic>
      </p:graphicFrame>
      <p:sp>
        <p:nvSpPr>
          <p:cNvPr id="3" name="Prostokąt 2">
            <a:extLst>
              <a:ext uri="{FF2B5EF4-FFF2-40B4-BE49-F238E27FC236}">
                <a16:creationId xmlns:a16="http://schemas.microsoft.com/office/drawing/2014/main" id="{54DAC00C-2D03-4225-800D-386108FEB9E9}"/>
              </a:ext>
            </a:extLst>
          </p:cNvPr>
          <p:cNvSpPr/>
          <p:nvPr/>
        </p:nvSpPr>
        <p:spPr>
          <a:xfrm>
            <a:off x="0" y="6348098"/>
            <a:ext cx="824218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050" dirty="0"/>
              <a:t>Źródło: opracowanie na podstawie danych Centralnego Systemu Teleinformatycznego SL 2014 – stan na 15.09.2017 r.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96E8B233-BC89-450A-A3D0-86B08BF138EB}"/>
              </a:ext>
            </a:extLst>
          </p:cNvPr>
          <p:cNvSpPr/>
          <p:nvPr/>
        </p:nvSpPr>
        <p:spPr>
          <a:xfrm>
            <a:off x="0" y="6574425"/>
            <a:ext cx="180850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700" i="1" dirty="0"/>
              <a:t>[kurs EURO = 4,3307 PLN z dn. 30.11.2016 r.]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44D30BD6-76B9-4668-84F4-F3202A5EE0B6}"/>
              </a:ext>
            </a:extLst>
          </p:cNvPr>
          <p:cNvSpPr/>
          <p:nvPr/>
        </p:nvSpPr>
        <p:spPr>
          <a:xfrm>
            <a:off x="125835" y="1048738"/>
            <a:ext cx="60606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b="1" dirty="0"/>
              <a:t>Struktura kontraktacji w RPO WK-P 2014-2020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2091EE40-5CFD-4B91-ABC2-BA23C3EB80FB}"/>
              </a:ext>
            </a:extLst>
          </p:cNvPr>
          <p:cNvSpPr/>
          <p:nvPr/>
        </p:nvSpPr>
        <p:spPr>
          <a:xfrm>
            <a:off x="2927757" y="2827090"/>
            <a:ext cx="956345" cy="25167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0A306DFA-BC4E-47FC-82D2-11AFB67D0B9C}"/>
              </a:ext>
            </a:extLst>
          </p:cNvPr>
          <p:cNvSpPr/>
          <p:nvPr/>
        </p:nvSpPr>
        <p:spPr>
          <a:xfrm>
            <a:off x="2927757" y="3582099"/>
            <a:ext cx="956345" cy="286625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9395E859-4C0E-4FE2-94B5-8D9D0A8F49FA}"/>
              </a:ext>
            </a:extLst>
          </p:cNvPr>
          <p:cNvSpPr/>
          <p:nvPr/>
        </p:nvSpPr>
        <p:spPr>
          <a:xfrm>
            <a:off x="2927756" y="4538444"/>
            <a:ext cx="956345" cy="177568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F541DCB-CB6D-483E-8C8D-F3B84690B101}"/>
              </a:ext>
            </a:extLst>
          </p:cNvPr>
          <p:cNvSpPr/>
          <p:nvPr/>
        </p:nvSpPr>
        <p:spPr>
          <a:xfrm>
            <a:off x="5329804" y="3600276"/>
            <a:ext cx="956345" cy="25167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2DA11356-AD13-4411-8DC7-A79C39D39193}"/>
              </a:ext>
            </a:extLst>
          </p:cNvPr>
          <p:cNvSpPr/>
          <p:nvPr/>
        </p:nvSpPr>
        <p:spPr>
          <a:xfrm>
            <a:off x="5329804" y="2827090"/>
            <a:ext cx="956345" cy="25167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AC59389E-0BFA-489A-B740-02A32707E37E}"/>
              </a:ext>
            </a:extLst>
          </p:cNvPr>
          <p:cNvSpPr/>
          <p:nvPr/>
        </p:nvSpPr>
        <p:spPr>
          <a:xfrm>
            <a:off x="5329804" y="4538444"/>
            <a:ext cx="956345" cy="185406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B6B59DA3-ACA3-42DB-92E1-4385A030C213}"/>
              </a:ext>
            </a:extLst>
          </p:cNvPr>
          <p:cNvSpPr/>
          <p:nvPr/>
        </p:nvSpPr>
        <p:spPr>
          <a:xfrm>
            <a:off x="7676626" y="3582099"/>
            <a:ext cx="1358317" cy="25167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2F9C389C-62C9-4827-8C1C-6DDF7F02F9A6}"/>
              </a:ext>
            </a:extLst>
          </p:cNvPr>
          <p:cNvSpPr/>
          <p:nvPr/>
        </p:nvSpPr>
        <p:spPr>
          <a:xfrm>
            <a:off x="7676626" y="2854502"/>
            <a:ext cx="1358317" cy="25167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B0E9229A-018E-4AB5-BFA6-9502ABF65B78}"/>
              </a:ext>
            </a:extLst>
          </p:cNvPr>
          <p:cNvSpPr/>
          <p:nvPr/>
        </p:nvSpPr>
        <p:spPr>
          <a:xfrm>
            <a:off x="7668235" y="4538444"/>
            <a:ext cx="1366708" cy="177568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A6F480DE-C79A-4AC5-BCD2-4043DD150D92}"/>
              </a:ext>
            </a:extLst>
          </p:cNvPr>
          <p:cNvSpPr/>
          <p:nvPr/>
        </p:nvSpPr>
        <p:spPr>
          <a:xfrm>
            <a:off x="2927756" y="5259897"/>
            <a:ext cx="956345" cy="251670"/>
          </a:xfrm>
          <a:prstGeom prst="rect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rostokąt 16">
            <a:extLst>
              <a:ext uri="{FF2B5EF4-FFF2-40B4-BE49-F238E27FC236}">
                <a16:creationId xmlns:a16="http://schemas.microsoft.com/office/drawing/2014/main" id="{634E5989-5D5B-48F4-B7FD-33CC7AE75237}"/>
              </a:ext>
            </a:extLst>
          </p:cNvPr>
          <p:cNvSpPr/>
          <p:nvPr/>
        </p:nvSpPr>
        <p:spPr>
          <a:xfrm>
            <a:off x="2927756" y="6038673"/>
            <a:ext cx="956346" cy="152569"/>
          </a:xfrm>
          <a:prstGeom prst="rect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C290B4F9-7117-4184-8B52-9F7A338255D9}"/>
              </a:ext>
            </a:extLst>
          </p:cNvPr>
          <p:cNvSpPr/>
          <p:nvPr/>
        </p:nvSpPr>
        <p:spPr>
          <a:xfrm>
            <a:off x="5329803" y="5259346"/>
            <a:ext cx="956345" cy="251670"/>
          </a:xfrm>
          <a:prstGeom prst="rect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AB385877-0A0E-46BF-8576-BDA6FEDA85B7}"/>
              </a:ext>
            </a:extLst>
          </p:cNvPr>
          <p:cNvSpPr/>
          <p:nvPr/>
        </p:nvSpPr>
        <p:spPr>
          <a:xfrm>
            <a:off x="5329803" y="6038673"/>
            <a:ext cx="956346" cy="152569"/>
          </a:xfrm>
          <a:prstGeom prst="rect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762ED893-E2CB-4EA3-9BD5-F4BE33540414}"/>
              </a:ext>
            </a:extLst>
          </p:cNvPr>
          <p:cNvSpPr/>
          <p:nvPr/>
        </p:nvSpPr>
        <p:spPr>
          <a:xfrm>
            <a:off x="7676625" y="5259346"/>
            <a:ext cx="1358317" cy="244647"/>
          </a:xfrm>
          <a:prstGeom prst="rect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644B1A97-60A2-427D-AE04-D4D73A6B800B}"/>
              </a:ext>
            </a:extLst>
          </p:cNvPr>
          <p:cNvSpPr/>
          <p:nvPr/>
        </p:nvSpPr>
        <p:spPr>
          <a:xfrm>
            <a:off x="7698292" y="6038673"/>
            <a:ext cx="1336650" cy="144653"/>
          </a:xfrm>
          <a:prstGeom prst="rect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8182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Wykres 1">
            <a:extLst>
              <a:ext uri="{FF2B5EF4-FFF2-40B4-BE49-F238E27FC236}">
                <a16:creationId xmlns:a16="http://schemas.microsoft.com/office/drawing/2014/main" id="{03A61A99-54ED-48AF-BD78-BBC1BED930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9880296"/>
              </p:ext>
            </p:extLst>
          </p:nvPr>
        </p:nvGraphicFramePr>
        <p:xfrm>
          <a:off x="0" y="1198927"/>
          <a:ext cx="8867776" cy="5181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64043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id="{63C0F6DA-0179-4B7C-B1E7-9C400F9F5C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4118050"/>
              </p:ext>
            </p:extLst>
          </p:nvPr>
        </p:nvGraphicFramePr>
        <p:xfrm>
          <a:off x="113164" y="1627464"/>
          <a:ext cx="8934450" cy="45971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pole tekstowe 1">
            <a:extLst>
              <a:ext uri="{FF2B5EF4-FFF2-40B4-BE49-F238E27FC236}">
                <a16:creationId xmlns:a16="http://schemas.microsoft.com/office/drawing/2014/main" id="{77E3C3F9-0268-49E8-9A44-CCA38024A500}"/>
              </a:ext>
            </a:extLst>
          </p:cNvPr>
          <p:cNvSpPr txBox="1"/>
          <p:nvPr/>
        </p:nvSpPr>
        <p:spPr>
          <a:xfrm>
            <a:off x="188665" y="989901"/>
            <a:ext cx="75934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/>
              <a:t>Poziom i struktura kontraktacji (wkładu UE w podpisanych umowach) </a:t>
            </a:r>
          </a:p>
          <a:p>
            <a:r>
              <a:rPr lang="pl-PL" sz="2000" b="1" dirty="0"/>
              <a:t>w RPO WK-P 2014-2020 w podziale na fundusze [%]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A97C8CE8-C900-4F9E-A31E-90E63E9E3B01}"/>
              </a:ext>
            </a:extLst>
          </p:cNvPr>
          <p:cNvSpPr/>
          <p:nvPr/>
        </p:nvSpPr>
        <p:spPr>
          <a:xfrm>
            <a:off x="8389" y="6235635"/>
            <a:ext cx="897622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ctr"/>
            <a:r>
              <a:rPr lang="pl-PL" sz="1000" b="1" i="1" dirty="0">
                <a:solidFill>
                  <a:srgbClr val="000000"/>
                </a:solidFill>
                <a:latin typeface="Calibri" panose="020F0502020204030204" pitchFamily="34" charset="0"/>
              </a:rPr>
              <a:t>Źródło: opracowanie na podstawie danych Centralnego Systemu Teleinformatycznego SL 2014 – stan na 15.09.2017 r.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6BEF8235-A40A-497C-9CDC-371690F34573}"/>
              </a:ext>
            </a:extLst>
          </p:cNvPr>
          <p:cNvSpPr/>
          <p:nvPr/>
        </p:nvSpPr>
        <p:spPr>
          <a:xfrm>
            <a:off x="8389" y="6492860"/>
            <a:ext cx="226215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900" i="1" dirty="0"/>
              <a:t>[kurs EURO = 4,3307 PLN z dn. 30.11.2016 r.]</a:t>
            </a:r>
          </a:p>
        </p:txBody>
      </p:sp>
    </p:spTree>
    <p:extLst>
      <p:ext uri="{BB962C8B-B14F-4D97-AF65-F5344CB8AC3E}">
        <p14:creationId xmlns:p14="http://schemas.microsoft.com/office/powerpoint/2010/main" val="1136373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Wykres 1">
            <a:extLst>
              <a:ext uri="{FF2B5EF4-FFF2-40B4-BE49-F238E27FC236}">
                <a16:creationId xmlns:a16="http://schemas.microsoft.com/office/drawing/2014/main" id="{4B4C69CF-E0E4-4EC8-8652-5E0E7E7F8B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7880102"/>
              </p:ext>
            </p:extLst>
          </p:nvPr>
        </p:nvGraphicFramePr>
        <p:xfrm>
          <a:off x="1" y="1794616"/>
          <a:ext cx="9144000" cy="4913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rostokąt 2">
            <a:extLst>
              <a:ext uri="{FF2B5EF4-FFF2-40B4-BE49-F238E27FC236}">
                <a16:creationId xmlns:a16="http://schemas.microsoft.com/office/drawing/2014/main" id="{AFB638F2-7B76-44DF-A331-EB81AAEEEE7D}"/>
              </a:ext>
            </a:extLst>
          </p:cNvPr>
          <p:cNvSpPr/>
          <p:nvPr/>
        </p:nvSpPr>
        <p:spPr>
          <a:xfrm>
            <a:off x="243555" y="1042765"/>
            <a:ext cx="87893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lnSpc>
                <a:spcPct val="90000"/>
              </a:lnSpc>
              <a:spcBef>
                <a:spcPct val="0"/>
              </a:spcBef>
            </a:pPr>
            <a:r>
              <a:rPr lang="pl-PL" sz="2000" b="1" dirty="0">
                <a:solidFill>
                  <a:prstClr val="black"/>
                </a:solidFill>
              </a:rPr>
              <a:t>Miesięczna dynamika realizacji RPO WK-P 2014-2020 [%] </a:t>
            </a:r>
            <a:br>
              <a:rPr lang="pl-PL" sz="2000" b="1" dirty="0">
                <a:solidFill>
                  <a:prstClr val="black"/>
                </a:solidFill>
              </a:rPr>
            </a:br>
            <a:r>
              <a:rPr lang="pl-PL" sz="2000" b="1" dirty="0">
                <a:solidFill>
                  <a:prstClr val="black"/>
                </a:solidFill>
              </a:rPr>
              <a:t>w porównaniu do średniej krajowej (kontraktacja) - stan na 15.09.2017 r.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41D3C7C9-FE26-42C0-A83C-0F922A35B325}"/>
              </a:ext>
            </a:extLst>
          </p:cNvPr>
          <p:cNvSpPr/>
          <p:nvPr/>
        </p:nvSpPr>
        <p:spPr>
          <a:xfrm>
            <a:off x="0" y="6554011"/>
            <a:ext cx="18934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800" i="1" dirty="0">
                <a:solidFill>
                  <a:srgbClr val="000000"/>
                </a:solidFill>
                <a:latin typeface="Calibri" panose="020F0502020204030204" pitchFamily="34" charset="0"/>
              </a:rPr>
              <a:t>1 EURO=4,2598 (kurs z dnia 30.08.2017)</a:t>
            </a:r>
            <a:r>
              <a:rPr lang="pl-PL" dirty="0"/>
              <a:t> 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BA83BDFE-D2EE-4939-B126-653951FBCA57}"/>
              </a:ext>
            </a:extLst>
          </p:cNvPr>
          <p:cNvSpPr/>
          <p:nvPr/>
        </p:nvSpPr>
        <p:spPr>
          <a:xfrm>
            <a:off x="7634769" y="3531766"/>
            <a:ext cx="1014282" cy="398199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</a:pPr>
            <a:r>
              <a:rPr lang="pl-PL" sz="1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30,86 EFRR</a:t>
            </a:r>
            <a:br>
              <a:rPr lang="pl-PL" sz="1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pl-PL" sz="1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18,73 EFS</a:t>
            </a:r>
          </a:p>
        </p:txBody>
      </p:sp>
    </p:spTree>
    <p:extLst>
      <p:ext uri="{BB962C8B-B14F-4D97-AF65-F5344CB8AC3E}">
        <p14:creationId xmlns:p14="http://schemas.microsoft.com/office/powerpoint/2010/main" val="646721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>
            <a:hlinkClick r:id="" action="ppaction://ole?verb=0"/>
            <a:extLst>
              <a:ext uri="{FF2B5EF4-FFF2-40B4-BE49-F238E27FC236}">
                <a16:creationId xmlns:a16="http://schemas.microsoft.com/office/drawing/2014/main" id="{B840DBC2-6A1A-4E3D-8181-DBBC315C040B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" y="0"/>
          <a:ext cx="9144000" cy="68802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Presentation" r:id="rId3" imgW="4570530" imgH="3427653" progId="PowerPoint.Show.12">
                  <p:embed/>
                </p:oleObj>
              </mc:Choice>
              <mc:Fallback>
                <p:oleObj name="Presentation" r:id="rId3" imgW="4570530" imgH="3427653" progId="PowerPoint.Show.12">
                  <p:embed/>
                  <p:pic>
                    <p:nvPicPr>
                      <p:cNvPr id="4" name="Obiekt 3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B840DBC2-6A1A-4E3D-8181-DBBC315C040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" y="0"/>
                        <a:ext cx="9144000" cy="68802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Prostokąt 5">
            <a:extLst>
              <a:ext uri="{FF2B5EF4-FFF2-40B4-BE49-F238E27FC236}">
                <a16:creationId xmlns:a16="http://schemas.microsoft.com/office/drawing/2014/main" id="{2EAD1442-27DB-46D9-B50F-9AC3B1D33670}"/>
              </a:ext>
            </a:extLst>
          </p:cNvPr>
          <p:cNvSpPr/>
          <p:nvPr/>
        </p:nvSpPr>
        <p:spPr>
          <a:xfrm>
            <a:off x="423643" y="996022"/>
            <a:ext cx="8477075" cy="9001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</a:pPr>
            <a:r>
              <a:rPr lang="pl-PL" sz="2000" b="1" dirty="0">
                <a:latin typeface="+mj-lt"/>
                <a:ea typeface="+mj-ea"/>
                <a:cs typeface="+mj-cs"/>
              </a:rPr>
              <a:t>Wartość wkładu UE w deklaracjach przesłanych do KE </a:t>
            </a:r>
            <a:br>
              <a:rPr lang="pl-PL" sz="2000" b="1" dirty="0">
                <a:latin typeface="+mj-lt"/>
                <a:ea typeface="+mj-ea"/>
                <a:cs typeface="+mj-cs"/>
              </a:rPr>
            </a:br>
            <a:r>
              <a:rPr lang="pl-PL" sz="2000" b="1" dirty="0">
                <a:latin typeface="+mj-lt"/>
                <a:ea typeface="+mj-ea"/>
                <a:cs typeface="+mj-cs"/>
              </a:rPr>
              <a:t>(% udział certyfikowanych środków w całkowitej alokacji RPO) - 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</a:pPr>
            <a:r>
              <a:rPr lang="pl-PL" sz="2000" b="1" dirty="0">
                <a:latin typeface="+mj-lt"/>
                <a:ea typeface="+mj-ea"/>
                <a:cs typeface="+mj-cs"/>
              </a:rPr>
              <a:t>od grudnia 2016 (zgodnie z informacją pozyskana z MR) do 31 sierpnia 2017 r.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6EDB1B31-F35F-4B9A-BE8F-6B488BEFF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D8F68-A448-4E88-9786-148691CDEEA5}" type="slidenum">
              <a:rPr lang="pl-PL" smtClean="0"/>
              <a:t>6</a:t>
            </a:fld>
            <a:endParaRPr lang="pl-PL"/>
          </a:p>
        </p:txBody>
      </p:sp>
      <p:graphicFrame>
        <p:nvGraphicFramePr>
          <p:cNvPr id="7" name="Wykres 6">
            <a:extLst>
              <a:ext uri="{FF2B5EF4-FFF2-40B4-BE49-F238E27FC236}">
                <a16:creationId xmlns:a16="http://schemas.microsoft.com/office/drawing/2014/main" id="{20E663BC-97B9-4719-B3F8-D64C4F0D3B11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-1" y="2122414"/>
          <a:ext cx="9144001" cy="4496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ytuł 1">
            <a:extLst>
              <a:ext uri="{FF2B5EF4-FFF2-40B4-BE49-F238E27FC236}">
                <a16:creationId xmlns:a16="http://schemas.microsoft.com/office/drawing/2014/main" id="{7AA6FE26-7E1C-4DFE-8DFA-DDD16A4B5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2338" y="3440116"/>
            <a:ext cx="1938380" cy="314382"/>
          </a:xfrm>
        </p:spPr>
        <p:txBody>
          <a:bodyPr>
            <a:normAutofit/>
          </a:bodyPr>
          <a:lstStyle/>
          <a:p>
            <a:r>
              <a:rPr lang="pl-PL" sz="900" b="1" dirty="0">
                <a:solidFill>
                  <a:srgbClr val="FFC000"/>
                </a:solidFill>
              </a:rPr>
              <a:t>Prognoza kwartalna do końca 2017 r.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4B298313-31C0-40C1-8EF5-43C507F231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0191" y="3980738"/>
            <a:ext cx="2469058" cy="1851453"/>
          </a:xfrm>
          <a:prstGeom prst="rect">
            <a:avLst/>
          </a:prstGeom>
        </p:spPr>
      </p:pic>
      <p:sp>
        <p:nvSpPr>
          <p:cNvPr id="9" name="Prostokąt 8">
            <a:extLst>
              <a:ext uri="{FF2B5EF4-FFF2-40B4-BE49-F238E27FC236}">
                <a16:creationId xmlns:a16="http://schemas.microsoft.com/office/drawing/2014/main" id="{4990D72E-CD99-4BA5-AA92-B9205590F776}"/>
              </a:ext>
            </a:extLst>
          </p:cNvPr>
          <p:cNvSpPr/>
          <p:nvPr/>
        </p:nvSpPr>
        <p:spPr>
          <a:xfrm>
            <a:off x="6294364" y="4014410"/>
            <a:ext cx="911779" cy="398199"/>
          </a:xfrm>
          <a:prstGeom prst="rect">
            <a:avLst/>
          </a:prstGeom>
          <a:solidFill>
            <a:schemeClr val="accent5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</a:pPr>
            <a:r>
              <a:rPr lang="pl-PL" sz="1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2,93 EFRR</a:t>
            </a:r>
            <a:br>
              <a:rPr lang="pl-PL" sz="1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pl-PL" sz="1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5,49 EFS</a:t>
            </a:r>
          </a:p>
        </p:txBody>
      </p:sp>
    </p:spTree>
    <p:extLst>
      <p:ext uri="{BB962C8B-B14F-4D97-AF65-F5344CB8AC3E}">
        <p14:creationId xmlns:p14="http://schemas.microsoft.com/office/powerpoint/2010/main" val="4154526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F416FE79-A733-4BDC-803F-EEF9CE9DBD32}"/>
              </a:ext>
            </a:extLst>
          </p:cNvPr>
          <p:cNvSpPr txBox="1"/>
          <p:nvPr/>
        </p:nvSpPr>
        <p:spPr>
          <a:xfrm>
            <a:off x="7267863" y="2584821"/>
            <a:ext cx="187613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b="1" dirty="0">
                <a:solidFill>
                  <a:srgbClr val="FF0000"/>
                </a:solidFill>
              </a:rPr>
              <a:t>164,76 mln zł </a:t>
            </a:r>
            <a:r>
              <a:rPr lang="pl-PL" sz="1350" dirty="0">
                <a:solidFill>
                  <a:srgbClr val="FF0000"/>
                </a:solidFill>
              </a:rPr>
              <a:t>z umów o dofinansowanie podpisanych do 15 września</a:t>
            </a:r>
          </a:p>
          <a:p>
            <a:r>
              <a:rPr lang="pl-PL" sz="1350" b="1" dirty="0">
                <a:solidFill>
                  <a:srgbClr val="FF0000"/>
                </a:solidFill>
              </a:rPr>
              <a:t>0,93 mln zł </a:t>
            </a:r>
            <a:r>
              <a:rPr lang="pl-PL" sz="1350" dirty="0">
                <a:solidFill>
                  <a:srgbClr val="FF0000"/>
                </a:solidFill>
              </a:rPr>
              <a:t>z planowanej do podpisania umowy</a:t>
            </a:r>
          </a:p>
          <a:p>
            <a:r>
              <a:rPr lang="pl-PL" sz="1350" b="1" dirty="0">
                <a:solidFill>
                  <a:srgbClr val="FF0000"/>
                </a:solidFill>
              </a:rPr>
              <a:t>79,65 mln zł </a:t>
            </a:r>
            <a:r>
              <a:rPr lang="pl-PL" sz="1350" dirty="0">
                <a:solidFill>
                  <a:srgbClr val="FF0000"/>
                </a:solidFill>
              </a:rPr>
              <a:t>z planowanych do podpisania umów dla trybu pozakonkursowego (7 projektów)</a:t>
            </a:r>
          </a:p>
          <a:p>
            <a:r>
              <a:rPr lang="pl-PL" sz="1350" b="1" dirty="0">
                <a:solidFill>
                  <a:srgbClr val="FF0000"/>
                </a:solidFill>
              </a:rPr>
              <a:t>62,72 mln zł </a:t>
            </a:r>
            <a:r>
              <a:rPr lang="pl-PL" sz="1350" dirty="0">
                <a:solidFill>
                  <a:srgbClr val="FF0000"/>
                </a:solidFill>
              </a:rPr>
              <a:t>– poziom dofinansowania we </a:t>
            </a:r>
          </a:p>
          <a:p>
            <a:r>
              <a:rPr lang="pl-PL" sz="1350" dirty="0">
                <a:solidFill>
                  <a:srgbClr val="FF0000"/>
                </a:solidFill>
              </a:rPr>
              <a:t>wnioskach złożonych w konkursach planowanych do rozstrzygnięcia do końca 2017 r.</a:t>
            </a:r>
          </a:p>
        </p:txBody>
      </p:sp>
      <p:sp>
        <p:nvSpPr>
          <p:cNvPr id="12" name="Objaśnienie: strzałka w lewo 11">
            <a:extLst>
              <a:ext uri="{FF2B5EF4-FFF2-40B4-BE49-F238E27FC236}">
                <a16:creationId xmlns:a16="http://schemas.microsoft.com/office/drawing/2014/main" id="{00B0AEC6-0357-41EC-9C82-4429FDE54D38}"/>
              </a:ext>
            </a:extLst>
          </p:cNvPr>
          <p:cNvSpPr/>
          <p:nvPr/>
        </p:nvSpPr>
        <p:spPr>
          <a:xfrm>
            <a:off x="6306124" y="2584821"/>
            <a:ext cx="2837876" cy="4147283"/>
          </a:xfrm>
          <a:prstGeom prst="leftArrowCallou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350"/>
          </a:p>
        </p:txBody>
      </p:sp>
      <p:graphicFrame>
        <p:nvGraphicFramePr>
          <p:cNvPr id="6" name="Wykres 5">
            <a:extLst>
              <a:ext uri="{FF2B5EF4-FFF2-40B4-BE49-F238E27FC236}">
                <a16:creationId xmlns:a16="http://schemas.microsoft.com/office/drawing/2014/main" id="{5F08D2F7-8320-4971-B735-BAC52A3A92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8693212"/>
              </p:ext>
            </p:extLst>
          </p:nvPr>
        </p:nvGraphicFramePr>
        <p:xfrm>
          <a:off x="119271" y="1232451"/>
          <a:ext cx="6811616" cy="5261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43618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Wykres 2">
            <a:extLst>
              <a:ext uri="{FF2B5EF4-FFF2-40B4-BE49-F238E27FC236}">
                <a16:creationId xmlns:a16="http://schemas.microsoft.com/office/drawing/2014/main" id="{ECB9B0D0-4856-45A7-9206-A36F17FBDE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8647234"/>
              </p:ext>
            </p:extLst>
          </p:nvPr>
        </p:nvGraphicFramePr>
        <p:xfrm>
          <a:off x="225287" y="1417984"/>
          <a:ext cx="8521148" cy="5115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56451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3E5CA96-0132-42D4-A27E-9D40E286E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968" y="691339"/>
            <a:ext cx="7886700" cy="994172"/>
          </a:xfrm>
        </p:spPr>
        <p:txBody>
          <a:bodyPr>
            <a:normAutofit/>
          </a:bodyPr>
          <a:lstStyle/>
          <a:p>
            <a:r>
              <a:rPr lang="pl-PL" sz="2000" dirty="0"/>
              <a:t>Kontraktacja w 2017 r.  dla ZIT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7D1A2AC-CCCB-4C15-A04D-A5DA78037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552989"/>
            <a:ext cx="8250307" cy="512610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pl-PL" sz="6800" b="1" dirty="0"/>
              <a:t>Założenia prognozy kontraktacji do końca 2017 r.:</a:t>
            </a:r>
          </a:p>
          <a:p>
            <a:r>
              <a:rPr lang="pl-PL" sz="6800" dirty="0"/>
              <a:t>Przelicznik alokacji ogółem przyjęto na poziomie </a:t>
            </a:r>
            <a:r>
              <a:rPr lang="pl-PL" sz="6800" b="1" dirty="0"/>
              <a:t>4,33 zł</a:t>
            </a:r>
          </a:p>
          <a:p>
            <a:r>
              <a:rPr lang="pl-PL" sz="6800" dirty="0"/>
              <a:t>Uwzględniono </a:t>
            </a:r>
            <a:r>
              <a:rPr lang="pl-PL" sz="6800" b="1" dirty="0"/>
              <a:t>umowy podpisane do </a:t>
            </a:r>
            <a:r>
              <a:rPr lang="pl-PL" sz="6800" dirty="0"/>
              <a:t>15 września br. i 1 projekt z konkursu rozstrzygniętego bez podpisanej umowy</a:t>
            </a:r>
          </a:p>
          <a:p>
            <a:r>
              <a:rPr lang="pl-PL" sz="6800" dirty="0"/>
              <a:t>W prognozę wliczono </a:t>
            </a:r>
            <a:r>
              <a:rPr lang="pl-PL" sz="6800" b="1" dirty="0"/>
              <a:t>poziom dofinansowania projektów pozakonkursowych </a:t>
            </a:r>
            <a:r>
              <a:rPr lang="pl-PL" sz="6800" dirty="0"/>
              <a:t>Bydgoszczy (autobusy i tramwaje) oraz </a:t>
            </a:r>
            <a:r>
              <a:rPr lang="pl-PL" sz="6800" dirty="0" err="1"/>
              <a:t>park&amp;ride</a:t>
            </a:r>
            <a:r>
              <a:rPr lang="pl-PL" sz="6800" dirty="0"/>
              <a:t> Torunia, Nakła nad Notecią i Szubina</a:t>
            </a:r>
          </a:p>
          <a:p>
            <a:r>
              <a:rPr lang="pl-PL" sz="6800" dirty="0"/>
              <a:t>Dodatkowo uwzględniono </a:t>
            </a:r>
            <a:r>
              <a:rPr lang="pl-PL" sz="6800" b="1" dirty="0"/>
              <a:t>alokację z wniosków o dofinansowanie w konkursach planowanych do rozstrzygnięcia do grudnia br.</a:t>
            </a:r>
            <a:r>
              <a:rPr lang="pl-PL" sz="6800" dirty="0"/>
              <a:t> łącznie (w przypadku konkursu z Poddziałania 4.6.2 przyjęto alokację z konkursu – wnioski złożono na kwotę o ponad 580 tys. zł większą, a w przypadku konkursu z Poddziałania 8.4.3 przyjęto alokację po wnioskowanym zwiększeniu dla konkursu) </a:t>
            </a:r>
            <a:r>
              <a:rPr lang="pl-PL" sz="6800" dirty="0">
                <a:solidFill>
                  <a:srgbClr val="FF0000"/>
                </a:solidFill>
              </a:rPr>
              <a:t>*</a:t>
            </a:r>
          </a:p>
          <a:p>
            <a:pPr marL="0" indent="0">
              <a:buNone/>
            </a:pPr>
            <a:endParaRPr lang="pl-PL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pl-PL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pl-PL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pl-PL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pl-PL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pl-PL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pl-PL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pl-PL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pl-PL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pl-PL" sz="1575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pl-PL" sz="1575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l-PL" sz="4600" dirty="0">
                <a:solidFill>
                  <a:srgbClr val="FF0000"/>
                </a:solidFill>
              </a:rPr>
              <a:t>*Konkursy planowane do rozstrzygnięcia w grudniu 2017 r. obejmują połowę alokacji w trybie konkursowym, który pozostaje do rozstrzygnięcia jeszcze w tym roku, tj. ponad 31 mln zł (Poddziałania 3.5.2, 4.6.2, 4.6.3, 6.4.2)</a:t>
            </a:r>
          </a:p>
        </p:txBody>
      </p:sp>
      <p:sp>
        <p:nvSpPr>
          <p:cNvPr id="5" name="Prostokąt: ze skosem 4">
            <a:extLst>
              <a:ext uri="{FF2B5EF4-FFF2-40B4-BE49-F238E27FC236}">
                <a16:creationId xmlns:a16="http://schemas.microsoft.com/office/drawing/2014/main" id="{4B34794C-C85E-4730-B2A3-D607356E7DE1}"/>
              </a:ext>
            </a:extLst>
          </p:cNvPr>
          <p:cNvSpPr/>
          <p:nvPr/>
        </p:nvSpPr>
        <p:spPr>
          <a:xfrm>
            <a:off x="1240284" y="4214272"/>
            <a:ext cx="3026915" cy="1832992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350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A3111DA5-D5BA-4830-A92E-784174735F9F}"/>
              </a:ext>
            </a:extLst>
          </p:cNvPr>
          <p:cNvSpPr txBox="1"/>
          <p:nvPr/>
        </p:nvSpPr>
        <p:spPr>
          <a:xfrm>
            <a:off x="1460081" y="4394088"/>
            <a:ext cx="2587319" cy="19620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pl-PL" sz="1350" b="1" dirty="0"/>
          </a:p>
          <a:p>
            <a:pPr algn="ctr"/>
            <a:r>
              <a:rPr lang="pl-PL" sz="1350" b="1" dirty="0"/>
              <a:t>PROGNOZA IZ ZAKŁADA, IŻ UMOWY O DOFINANSOWANIE ZOSTANĄ </a:t>
            </a:r>
            <a:br>
              <a:rPr lang="pl-PL" sz="1350" b="1" dirty="0"/>
            </a:br>
            <a:r>
              <a:rPr lang="pl-PL" sz="1350" b="1" dirty="0"/>
              <a:t>PODPISANE NA CAŁOŚĆ ALOKACJI W ZŁOŻONYCH WNIOSKACH</a:t>
            </a:r>
          </a:p>
          <a:p>
            <a:pPr algn="ctr"/>
            <a:endParaRPr lang="pl-PL" sz="1350" b="1" dirty="0"/>
          </a:p>
          <a:p>
            <a:endParaRPr lang="pl-PL" sz="1350" dirty="0"/>
          </a:p>
          <a:p>
            <a:endParaRPr lang="pl-PL" sz="1350" dirty="0"/>
          </a:p>
        </p:txBody>
      </p:sp>
      <p:sp>
        <p:nvSpPr>
          <p:cNvPr id="7" name="Prostokąt: ze skosem 6">
            <a:extLst>
              <a:ext uri="{FF2B5EF4-FFF2-40B4-BE49-F238E27FC236}">
                <a16:creationId xmlns:a16="http://schemas.microsoft.com/office/drawing/2014/main" id="{BF359225-B2B8-466F-AD81-CF43EFCB82E2}"/>
              </a:ext>
            </a:extLst>
          </p:cNvPr>
          <p:cNvSpPr/>
          <p:nvPr/>
        </p:nvSpPr>
        <p:spPr>
          <a:xfrm>
            <a:off x="4771372" y="4200706"/>
            <a:ext cx="3007654" cy="1832992"/>
          </a:xfrm>
          <a:prstGeom prst="bevel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35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EBF7F26-2266-4B9A-ACEB-99AA1A44A319}"/>
              </a:ext>
            </a:extLst>
          </p:cNvPr>
          <p:cNvSpPr txBox="1"/>
          <p:nvPr/>
        </p:nvSpPr>
        <p:spPr>
          <a:xfrm>
            <a:off x="5020496" y="4602071"/>
            <a:ext cx="2509405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350" b="1" dirty="0"/>
              <a:t>NALEŻY MIEĆ NA UWADZE, IŻ TERMIN ROZSTRZYGNIĘCIA KONKURSU NIE JEST TOŻSAMY Z TERMINEM PODPISANIA UMOWY O DOFINANSOWANIE</a:t>
            </a:r>
          </a:p>
          <a:p>
            <a:pPr algn="ctr"/>
            <a:endParaRPr lang="pl-PL" sz="1350" b="1" dirty="0"/>
          </a:p>
          <a:p>
            <a:endParaRPr lang="pl-PL" sz="1350" dirty="0"/>
          </a:p>
          <a:p>
            <a:endParaRPr lang="pl-PL" sz="1350" dirty="0"/>
          </a:p>
        </p:txBody>
      </p:sp>
    </p:spTree>
    <p:extLst>
      <p:ext uri="{BB962C8B-B14F-4D97-AF65-F5344CB8AC3E}">
        <p14:creationId xmlns:p14="http://schemas.microsoft.com/office/powerpoint/2010/main" val="2205045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aśnienie: strzałka w lewo 4">
            <a:extLst>
              <a:ext uri="{FF2B5EF4-FFF2-40B4-BE49-F238E27FC236}">
                <a16:creationId xmlns:a16="http://schemas.microsoft.com/office/drawing/2014/main" id="{4783BDC6-7914-4B21-A039-B3DF70AA4598}"/>
              </a:ext>
            </a:extLst>
          </p:cNvPr>
          <p:cNvSpPr/>
          <p:nvPr/>
        </p:nvSpPr>
        <p:spPr>
          <a:xfrm>
            <a:off x="6314661" y="2654990"/>
            <a:ext cx="2728545" cy="2315818"/>
          </a:xfrm>
          <a:prstGeom prst="leftArrowCallou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35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2B01B6EB-32FF-44FB-95F7-9A2A737E5933}"/>
              </a:ext>
            </a:extLst>
          </p:cNvPr>
          <p:cNvSpPr txBox="1"/>
          <p:nvPr/>
        </p:nvSpPr>
        <p:spPr>
          <a:xfrm>
            <a:off x="7463585" y="2800983"/>
            <a:ext cx="1585545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dirty="0">
                <a:solidFill>
                  <a:srgbClr val="FF0000"/>
                </a:solidFill>
              </a:rPr>
              <a:t>Obejmuje założenia kontraktacji na poziomie ok. </a:t>
            </a:r>
            <a:r>
              <a:rPr lang="pl-PL" sz="1350" b="1" dirty="0">
                <a:solidFill>
                  <a:srgbClr val="FF0000"/>
                </a:solidFill>
              </a:rPr>
              <a:t>308,07 mln zł </a:t>
            </a:r>
            <a:r>
              <a:rPr lang="pl-PL" sz="1350" dirty="0">
                <a:solidFill>
                  <a:srgbClr val="FF0000"/>
                </a:solidFill>
              </a:rPr>
              <a:t>+ </a:t>
            </a:r>
            <a:r>
              <a:rPr lang="pl-PL" sz="1350" b="1" dirty="0">
                <a:solidFill>
                  <a:srgbClr val="FF0000"/>
                </a:solidFill>
              </a:rPr>
              <a:t>36,88 mln zł </a:t>
            </a:r>
            <a:r>
              <a:rPr lang="pl-PL" sz="1350" dirty="0">
                <a:solidFill>
                  <a:srgbClr val="FF0000"/>
                </a:solidFill>
              </a:rPr>
              <a:t>z konkursów, które w chwili obecnej planowane są do rozstrzygnięcia w styczniu 2018 r.</a:t>
            </a:r>
          </a:p>
        </p:txBody>
      </p:sp>
      <p:graphicFrame>
        <p:nvGraphicFramePr>
          <p:cNvPr id="6" name="Wykres 5">
            <a:extLst>
              <a:ext uri="{FF2B5EF4-FFF2-40B4-BE49-F238E27FC236}">
                <a16:creationId xmlns:a16="http://schemas.microsoft.com/office/drawing/2014/main" id="{FDB3F030-554D-4676-B805-0AB0E3E9A9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6188859"/>
              </p:ext>
            </p:extLst>
          </p:nvPr>
        </p:nvGraphicFramePr>
        <p:xfrm>
          <a:off x="318051" y="1179443"/>
          <a:ext cx="6745357" cy="5261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32133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id="{D3AC9A8E-FDCF-460A-BD2A-7E7A77561C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4140571"/>
              </p:ext>
            </p:extLst>
          </p:nvPr>
        </p:nvGraphicFramePr>
        <p:xfrm>
          <a:off x="291548" y="1205948"/>
          <a:ext cx="8375373" cy="51683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25567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C9DFBED-2AD9-48D6-9DEB-5FF609026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57251"/>
            <a:ext cx="7886700" cy="662552"/>
          </a:xfrm>
        </p:spPr>
        <p:txBody>
          <a:bodyPr>
            <a:normAutofit/>
          </a:bodyPr>
          <a:lstStyle/>
          <a:p>
            <a:r>
              <a:rPr lang="pl-PL" sz="2400" dirty="0"/>
              <a:t>Kontraktacja w 2017 r. dla ZIT</a:t>
            </a:r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C4E310E3-A6C3-48EE-AE75-0612D4763D08}"/>
              </a:ext>
            </a:extLst>
          </p:cNvPr>
          <p:cNvSpPr txBox="1">
            <a:spLocks/>
          </p:cNvSpPr>
          <p:nvPr/>
        </p:nvSpPr>
        <p:spPr>
          <a:xfrm>
            <a:off x="325465" y="1519802"/>
            <a:ext cx="8282876" cy="5159293"/>
          </a:xfrm>
          <a:prstGeom prst="rect">
            <a:avLst/>
          </a:prstGeom>
        </p:spPr>
        <p:txBody>
          <a:bodyPr vert="horz" lIns="68580" tIns="34290" rIns="68580" bIns="3429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025" b="1" dirty="0"/>
              <a:t>Założenia prognozy kontraktacji do końca 2017 r.:</a:t>
            </a:r>
          </a:p>
          <a:p>
            <a:r>
              <a:rPr lang="pl-PL" sz="2025" dirty="0"/>
              <a:t>Przelicznik alokacji ogółem przyjęto na poziomie </a:t>
            </a:r>
            <a:r>
              <a:rPr lang="pl-PL" sz="2025" b="1" dirty="0"/>
              <a:t>4,33 zł</a:t>
            </a:r>
          </a:p>
          <a:p>
            <a:r>
              <a:rPr lang="pl-PL" sz="2025" dirty="0"/>
              <a:t>Uwzględniono </a:t>
            </a:r>
            <a:r>
              <a:rPr lang="pl-PL" sz="2025" b="1" dirty="0"/>
              <a:t>umowy podpisane do </a:t>
            </a:r>
            <a:r>
              <a:rPr lang="pl-PL" sz="2025" dirty="0"/>
              <a:t>15 września br. i 1 projekt z konkursu rozstrzygniętego bez podpisanej umowy</a:t>
            </a:r>
          </a:p>
          <a:p>
            <a:r>
              <a:rPr lang="pl-PL" sz="2025" dirty="0"/>
              <a:t>W prognozę wliczono </a:t>
            </a:r>
            <a:r>
              <a:rPr lang="pl-PL" sz="2025" b="1" dirty="0"/>
              <a:t>poziom dofinansowania projektów pozakonkursowych </a:t>
            </a:r>
            <a:r>
              <a:rPr lang="pl-PL" sz="2025" dirty="0"/>
              <a:t>Bydgoszczy (autobusy i tramwaje) oraz </a:t>
            </a:r>
            <a:r>
              <a:rPr lang="pl-PL" sz="2025" dirty="0" err="1"/>
              <a:t>park&amp;ride</a:t>
            </a:r>
            <a:r>
              <a:rPr lang="pl-PL" sz="2025" dirty="0"/>
              <a:t> Torunia, Nakła nad Notecią i Szubina</a:t>
            </a:r>
          </a:p>
          <a:p>
            <a:r>
              <a:rPr lang="pl-PL" sz="2025" dirty="0"/>
              <a:t>Uwzględniono również </a:t>
            </a:r>
            <a:r>
              <a:rPr lang="pl-PL" sz="2025" b="1" dirty="0"/>
              <a:t>alokację z wniosków o dofinansowanie w konkursach planowanych do rozstrzygnięcia do grudnia br.</a:t>
            </a:r>
            <a:r>
              <a:rPr lang="pl-PL" sz="2025" dirty="0"/>
              <a:t> łącznie (w przypadku konkursu z Poddziałania 4.6.2 przyjęto alokację z konkursu – wnioski złożono na kwotę o ponad 580 tys. zł większą, a w przypadku konkursu z Poddziałania 8.4.3 przyjęto alokację po wnioskowanym zwiększeniu dla konkursu) </a:t>
            </a:r>
            <a:r>
              <a:rPr lang="pl-PL" sz="2025" dirty="0">
                <a:solidFill>
                  <a:srgbClr val="FF0000"/>
                </a:solidFill>
              </a:rPr>
              <a:t>*</a:t>
            </a:r>
          </a:p>
          <a:p>
            <a:r>
              <a:rPr lang="pl-PL" sz="2025" dirty="0"/>
              <a:t>Dodatkowo wzięto pod uwagę </a:t>
            </a:r>
            <a:r>
              <a:rPr lang="pl-PL" sz="1800" dirty="0"/>
              <a:t>alokację z konkursów planowanych do rozstrzygnięcia w styczniu 2018 r. (w przypadku poddziałania 10.1.2 przyjęto alokację ze złożonych wniosków o dofinansowanie) na kwotę </a:t>
            </a:r>
            <a:r>
              <a:rPr lang="pl-PL" sz="1800" b="1" dirty="0"/>
              <a:t>36,88 mln zł **</a:t>
            </a:r>
          </a:p>
          <a:p>
            <a:endParaRPr lang="pl-PL" sz="2025" dirty="0"/>
          </a:p>
          <a:p>
            <a:pPr marL="0" indent="0">
              <a:buNone/>
            </a:pPr>
            <a:r>
              <a:rPr lang="pl-PL" sz="1350" dirty="0">
                <a:solidFill>
                  <a:srgbClr val="FF0000"/>
                </a:solidFill>
              </a:rPr>
              <a:t>* Konkursy planowane do rozstrzygnięcia w grudniu 2017 r. obejmują połowę alokacji w trybie konkursowym, który pozostaje do rozstrzygnięcia jeszcze w tym roku, tj. ponad 31 mln zł (Poddziałania 3.5.2, 4.6.2, 4.6.3, 6.4.2)</a:t>
            </a:r>
          </a:p>
          <a:p>
            <a:pPr marL="0" indent="0">
              <a:buNone/>
            </a:pPr>
            <a:r>
              <a:rPr lang="pl-PL" sz="1350" dirty="0">
                <a:solidFill>
                  <a:srgbClr val="FF0000"/>
                </a:solidFill>
              </a:rPr>
              <a:t>** Planowane do rozstrzygnięcia w styczniu 2018 r. konkursy dotyczą Poddziałania 3.5.1, 10.1.1 – 2 konkursy, 10.1.2 – 2 konkursy) </a:t>
            </a:r>
          </a:p>
        </p:txBody>
      </p:sp>
    </p:spTree>
    <p:extLst>
      <p:ext uri="{BB962C8B-B14F-4D97-AF65-F5344CB8AC3E}">
        <p14:creationId xmlns:p14="http://schemas.microsoft.com/office/powerpoint/2010/main" val="35509387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C330619-7CE6-49E5-8C09-BB69CC63D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920" y="987979"/>
            <a:ext cx="7886700" cy="1325563"/>
          </a:xfrm>
        </p:spPr>
        <p:txBody>
          <a:bodyPr>
            <a:normAutofit/>
          </a:bodyPr>
          <a:lstStyle/>
          <a:p>
            <a:r>
              <a:rPr lang="pl-PL" sz="2800" dirty="0"/>
              <a:t>Podsumowanie konkursów rozstrzygniętych dla ZIT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3BF7732-D6C5-4EFE-9F1C-BEF6AE8B2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313542"/>
            <a:ext cx="7886700" cy="4351338"/>
          </a:xfrm>
        </p:spPr>
        <p:txBody>
          <a:bodyPr>
            <a:normAutofit/>
          </a:bodyPr>
          <a:lstStyle/>
          <a:p>
            <a:r>
              <a:rPr lang="pl-PL" sz="2400" dirty="0"/>
              <a:t>Alokacja w ogłoszonych konkursach (rozstrzygniętych) wynosiła prawie </a:t>
            </a:r>
            <a:r>
              <a:rPr lang="pl-PL" sz="2400" b="1" dirty="0"/>
              <a:t>198,5 mln zł</a:t>
            </a:r>
          </a:p>
          <a:p>
            <a:r>
              <a:rPr lang="pl-PL" sz="2400" dirty="0"/>
              <a:t>W przedmiotowych konkursach złożono wnioski o dofinansowanie na kwotę ponad </a:t>
            </a:r>
            <a:r>
              <a:rPr lang="pl-PL" sz="2400" b="1" dirty="0"/>
              <a:t>149,7 mln zł </a:t>
            </a:r>
            <a:r>
              <a:rPr lang="pl-PL" sz="2400" dirty="0"/>
              <a:t>(co stanowi </a:t>
            </a:r>
            <a:r>
              <a:rPr lang="pl-PL" sz="2400" dirty="0">
                <a:solidFill>
                  <a:srgbClr val="0070C0"/>
                </a:solidFill>
              </a:rPr>
              <a:t>75,42% </a:t>
            </a:r>
            <a:r>
              <a:rPr lang="pl-PL" sz="2400" dirty="0"/>
              <a:t>alokacji w konkursach)</a:t>
            </a:r>
          </a:p>
          <a:p>
            <a:r>
              <a:rPr lang="pl-PL" sz="2400" dirty="0"/>
              <a:t>Z procedur konkursowych podpisano umowy na łączną kwotę dofinansowania ponad </a:t>
            </a:r>
            <a:r>
              <a:rPr lang="pl-PL" sz="2400" b="1" dirty="0"/>
              <a:t>127,95 mln zł </a:t>
            </a:r>
            <a:r>
              <a:rPr lang="pl-PL" sz="2400" dirty="0"/>
              <a:t>(co stanowi </a:t>
            </a:r>
            <a:r>
              <a:rPr lang="pl-PL" sz="2400" dirty="0">
                <a:solidFill>
                  <a:srgbClr val="0070C0"/>
                </a:solidFill>
              </a:rPr>
              <a:t>64,31% </a:t>
            </a:r>
            <a:r>
              <a:rPr lang="pl-PL" sz="2400" dirty="0"/>
              <a:t>alokacji w konkursach)</a:t>
            </a:r>
          </a:p>
          <a:p>
            <a:r>
              <a:rPr lang="pl-PL" sz="2400" dirty="0"/>
              <a:t>Podpisano jedną umowę na projekt pozakonkursowy </a:t>
            </a:r>
          </a:p>
        </p:txBody>
      </p:sp>
    </p:spTree>
    <p:extLst>
      <p:ext uri="{BB962C8B-B14F-4D97-AF65-F5344CB8AC3E}">
        <p14:creationId xmlns:p14="http://schemas.microsoft.com/office/powerpoint/2010/main" val="26302588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Wykres 1">
            <a:extLst>
              <a:ext uri="{FF2B5EF4-FFF2-40B4-BE49-F238E27FC236}">
                <a16:creationId xmlns:a16="http://schemas.microsoft.com/office/drawing/2014/main" id="{E89D553B-07EF-4A81-BDB8-44FE763797CB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099732" y="1653472"/>
          <a:ext cx="3544349" cy="3106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rostokąt 2">
            <a:extLst>
              <a:ext uri="{FF2B5EF4-FFF2-40B4-BE49-F238E27FC236}">
                <a16:creationId xmlns:a16="http://schemas.microsoft.com/office/drawing/2014/main" id="{29DCE45F-6B81-4A31-86A5-1348613579D2}"/>
              </a:ext>
            </a:extLst>
          </p:cNvPr>
          <p:cNvSpPr/>
          <p:nvPr/>
        </p:nvSpPr>
        <p:spPr>
          <a:xfrm>
            <a:off x="153019" y="1046418"/>
            <a:ext cx="6860177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b="1" dirty="0">
                <a:latin typeface="Calibri" panose="020F0502020204030204" pitchFamily="34" charset="0"/>
                <a:cs typeface="Times New Roman" panose="02020603050405020304" pitchFamily="18" charset="0"/>
              </a:rPr>
              <a:t>W ramach 36 konkursów dedykowanych ZIT, dla: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9BF6C76D-5816-4461-BFD0-551E129D7AB5}"/>
              </a:ext>
            </a:extLst>
          </p:cNvPr>
          <p:cNvSpPr/>
          <p:nvPr/>
        </p:nvSpPr>
        <p:spPr>
          <a:xfrm>
            <a:off x="67112" y="4977855"/>
            <a:ext cx="8934275" cy="1663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6 przypadkach ocena trwała dłużej niż wynika to z przyjętych procedur (przewidziany czas na ocenę to 105 dni roboczych, a ocena trwała od 110 do 121 dni), ale również 6 krotnie dokonano oceny w krótszym czasie (od 38 dni do 98 dni ).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odpowiedzi na konkurs w ramach ZIT złożono łącznie 193 wnioski, a podpisano dotychczas 60 umów.</a:t>
            </a:r>
          </a:p>
        </p:txBody>
      </p:sp>
    </p:spTree>
    <p:extLst>
      <p:ext uri="{BB962C8B-B14F-4D97-AF65-F5344CB8AC3E}">
        <p14:creationId xmlns:p14="http://schemas.microsoft.com/office/powerpoint/2010/main" val="15516009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Wykres 2">
            <a:extLst>
              <a:ext uri="{FF2B5EF4-FFF2-40B4-BE49-F238E27FC236}">
                <a16:creationId xmlns:a16="http://schemas.microsoft.com/office/drawing/2014/main" id="{A29AABBE-F657-47BF-BD13-B5B55CDEEB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0547616"/>
              </p:ext>
            </p:extLst>
          </p:nvPr>
        </p:nvGraphicFramePr>
        <p:xfrm>
          <a:off x="581186" y="1415189"/>
          <a:ext cx="7822770" cy="48000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794499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Wykres 2">
            <a:extLst>
              <a:ext uri="{FF2B5EF4-FFF2-40B4-BE49-F238E27FC236}">
                <a16:creationId xmlns:a16="http://schemas.microsoft.com/office/drawing/2014/main" id="{66002DE8-11DB-4762-9154-832B1D1A3F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621768"/>
              </p:ext>
            </p:extLst>
          </p:nvPr>
        </p:nvGraphicFramePr>
        <p:xfrm>
          <a:off x="622852" y="1264081"/>
          <a:ext cx="7699737" cy="5070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196949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E0A7BA4-5963-40BD-9BF5-54C9C78B3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68362"/>
            <a:ext cx="7886700" cy="994172"/>
          </a:xfrm>
        </p:spPr>
        <p:txBody>
          <a:bodyPr/>
          <a:lstStyle/>
          <a:p>
            <a:r>
              <a:rPr lang="pl-PL" dirty="0"/>
              <a:t>Certyfikacja na koniec 2017 r.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34A4948-B337-476A-9B81-D03AF544E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55304"/>
            <a:ext cx="7886700" cy="4416509"/>
          </a:xfrm>
        </p:spPr>
        <p:txBody>
          <a:bodyPr>
            <a:normAutofit fontScale="77500" lnSpcReduction="20000"/>
          </a:bodyPr>
          <a:lstStyle/>
          <a:p>
            <a:r>
              <a:rPr lang="pl-PL" dirty="0"/>
              <a:t>Certyfikacja oznacza zaakceptowany przez KE wniosek o płatność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r>
              <a:rPr lang="pl-PL" b="1" dirty="0">
                <a:solidFill>
                  <a:srgbClr val="FF0000"/>
                </a:solidFill>
              </a:rPr>
              <a:t>Aby środki mogły być </a:t>
            </a:r>
            <a:r>
              <a:rPr lang="pl-PL" b="1" dirty="0" err="1">
                <a:solidFill>
                  <a:srgbClr val="FF0000"/>
                </a:solidFill>
              </a:rPr>
              <a:t>zacertyfikowane</a:t>
            </a:r>
            <a:r>
              <a:rPr lang="pl-PL" b="1" dirty="0">
                <a:solidFill>
                  <a:srgbClr val="FF0000"/>
                </a:solidFill>
              </a:rPr>
              <a:t> w tym roku wnioski o płatność muszą zostać najpóźniej złożone i zaakceptowane do końca listopada </a:t>
            </a:r>
          </a:p>
          <a:p>
            <a:r>
              <a:rPr lang="pl-PL" dirty="0"/>
              <a:t>Obecnie stan certyfikacji w ramach ZIT wynosi </a:t>
            </a:r>
            <a:r>
              <a:rPr lang="pl-PL" b="1" dirty="0"/>
              <a:t>0 zł</a:t>
            </a:r>
          </a:p>
          <a:p>
            <a:r>
              <a:rPr lang="pl-PL" dirty="0"/>
              <a:t>Wg stanu na </a:t>
            </a:r>
            <a:r>
              <a:rPr lang="pl-PL" b="1" dirty="0"/>
              <a:t>15 września 2017 r. </a:t>
            </a:r>
            <a:r>
              <a:rPr lang="pl-PL" dirty="0"/>
              <a:t>wnioski o płatność w ramach ZIT, które zostały złożone, zaakceptowane i przekazane do Wydziału Certyfikacji opiewają na kwotę dofinansowania </a:t>
            </a:r>
            <a:r>
              <a:rPr lang="pl-PL" b="1" dirty="0"/>
              <a:t>282 270,27 zł</a:t>
            </a:r>
            <a:r>
              <a:rPr lang="pl-PL" dirty="0"/>
              <a:t>, co stanowi </a:t>
            </a:r>
            <a:r>
              <a:rPr lang="pl-PL" b="1" dirty="0"/>
              <a:t>0,04% </a:t>
            </a:r>
            <a:r>
              <a:rPr lang="pl-PL" dirty="0"/>
              <a:t>całości alokacji dedykowanej ZIT</a:t>
            </a:r>
          </a:p>
          <a:p>
            <a:r>
              <a:rPr lang="pl-PL" dirty="0"/>
              <a:t>Znacząca większość tych wniosków została złożona we wrześniu br. i będzie mogła zostać przedstawiona do KE do certyfikacji w październiku br. </a:t>
            </a:r>
          </a:p>
          <a:p>
            <a:endParaRPr lang="pl-PL" dirty="0"/>
          </a:p>
        </p:txBody>
      </p:sp>
      <p:sp>
        <p:nvSpPr>
          <p:cNvPr id="4" name="Strzałka: w prawo 3">
            <a:extLst>
              <a:ext uri="{FF2B5EF4-FFF2-40B4-BE49-F238E27FC236}">
                <a16:creationId xmlns:a16="http://schemas.microsoft.com/office/drawing/2014/main" id="{5237F21E-67EA-403D-A3DC-A833E39DED4E}"/>
              </a:ext>
            </a:extLst>
          </p:cNvPr>
          <p:cNvSpPr/>
          <p:nvPr/>
        </p:nvSpPr>
        <p:spPr>
          <a:xfrm>
            <a:off x="990197" y="2176887"/>
            <a:ext cx="1604075" cy="569563"/>
          </a:xfrm>
          <a:prstGeom prst="right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35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97B800D7-EDD0-4258-AEE6-2FB95B28E3D6}"/>
              </a:ext>
            </a:extLst>
          </p:cNvPr>
          <p:cNvSpPr txBox="1"/>
          <p:nvPr/>
        </p:nvSpPr>
        <p:spPr>
          <a:xfrm>
            <a:off x="1133556" y="2323168"/>
            <a:ext cx="112750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dirty="0"/>
              <a:t>BENEFICJENT</a:t>
            </a:r>
          </a:p>
        </p:txBody>
      </p:sp>
      <p:sp>
        <p:nvSpPr>
          <p:cNvPr id="6" name="Strzałka: w prawo 5">
            <a:extLst>
              <a:ext uri="{FF2B5EF4-FFF2-40B4-BE49-F238E27FC236}">
                <a16:creationId xmlns:a16="http://schemas.microsoft.com/office/drawing/2014/main" id="{76508109-D299-4F95-ACA6-8809A3FDC630}"/>
              </a:ext>
            </a:extLst>
          </p:cNvPr>
          <p:cNvSpPr/>
          <p:nvPr/>
        </p:nvSpPr>
        <p:spPr>
          <a:xfrm>
            <a:off x="3148699" y="2205602"/>
            <a:ext cx="1604075" cy="569563"/>
          </a:xfrm>
          <a:prstGeom prst="right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35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E5D744D-39D6-4E77-AFC6-974E96749203}"/>
              </a:ext>
            </a:extLst>
          </p:cNvPr>
          <p:cNvSpPr txBox="1"/>
          <p:nvPr/>
        </p:nvSpPr>
        <p:spPr>
          <a:xfrm>
            <a:off x="3709904" y="2351883"/>
            <a:ext cx="112750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dirty="0"/>
              <a:t>IZ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FB036437-46A6-4883-A588-72FFCE0E27AD}"/>
              </a:ext>
            </a:extLst>
          </p:cNvPr>
          <p:cNvSpPr txBox="1"/>
          <p:nvPr/>
        </p:nvSpPr>
        <p:spPr>
          <a:xfrm>
            <a:off x="5963151" y="2367270"/>
            <a:ext cx="112750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dirty="0"/>
              <a:t>KE</a:t>
            </a: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3A785EBC-CE35-46C7-8802-A9303CA86180}"/>
              </a:ext>
            </a:extLst>
          </p:cNvPr>
          <p:cNvSpPr/>
          <p:nvPr/>
        </p:nvSpPr>
        <p:spPr>
          <a:xfrm>
            <a:off x="5398612" y="2351884"/>
            <a:ext cx="1394847" cy="30571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35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E92FDE3-93E2-4CA8-BF57-25884F3781ED}"/>
              </a:ext>
            </a:extLst>
          </p:cNvPr>
          <p:cNvSpPr txBox="1"/>
          <p:nvPr/>
        </p:nvSpPr>
        <p:spPr>
          <a:xfrm>
            <a:off x="5963453" y="2366240"/>
            <a:ext cx="112750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dirty="0"/>
              <a:t>KE</a:t>
            </a:r>
          </a:p>
        </p:txBody>
      </p:sp>
    </p:spTree>
    <p:extLst>
      <p:ext uri="{BB962C8B-B14F-4D97-AF65-F5344CB8AC3E}">
        <p14:creationId xmlns:p14="http://schemas.microsoft.com/office/powerpoint/2010/main" val="990743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DCC302-EEF3-4377-B87A-731850FF8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9D06E0-62D4-482A-8495-E13B27A26D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822713"/>
            <a:ext cx="7886700" cy="245310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4500" b="1" dirty="0"/>
              <a:t>Dziękuję za uwagę</a:t>
            </a:r>
          </a:p>
        </p:txBody>
      </p:sp>
    </p:spTree>
    <p:extLst>
      <p:ext uri="{BB962C8B-B14F-4D97-AF65-F5344CB8AC3E}">
        <p14:creationId xmlns:p14="http://schemas.microsoft.com/office/powerpoint/2010/main" val="395599917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402</TotalTime>
  <Words>1166</Words>
  <Application>Microsoft Office PowerPoint</Application>
  <PresentationFormat>Pokaz na ekranie (4:3)</PresentationFormat>
  <Paragraphs>181</Paragraphs>
  <Slides>18</Slides>
  <Notes>0</Notes>
  <HiddenSlides>3</HiddenSlides>
  <MMClips>0</MMClips>
  <ScaleCrop>false</ScaleCrop>
  <HeadingPairs>
    <vt:vector size="8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Motyw pakietu Office</vt:lpstr>
      <vt:lpstr>Presentation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Prognoza kwartalna do końca 2017 r.</vt:lpstr>
      <vt:lpstr>Prezentacja programu PowerPoint</vt:lpstr>
      <vt:lpstr>Prezentacja programu PowerPoint</vt:lpstr>
      <vt:lpstr>Kontraktacja w 2017 r.  dla ZIT</vt:lpstr>
      <vt:lpstr>Prezentacja programu PowerPoint</vt:lpstr>
      <vt:lpstr>Prezentacja programu PowerPoint</vt:lpstr>
      <vt:lpstr>Kontraktacja w 2017 r. dla ZIT</vt:lpstr>
      <vt:lpstr>Podsumowanie konkursów rozstrzygniętych dla ZIT</vt:lpstr>
      <vt:lpstr>Prezentacja programu PowerPoint</vt:lpstr>
      <vt:lpstr>Prezentacja programu PowerPoint</vt:lpstr>
      <vt:lpstr>Prezentacja programu PowerPoint</vt:lpstr>
      <vt:lpstr>Certyfikacja na koniec 2017 r.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Sławomir Wesołowski</dc:creator>
  <cp:lastModifiedBy>Ewa Sak</cp:lastModifiedBy>
  <cp:revision>33</cp:revision>
  <cp:lastPrinted>2017-09-20T11:13:41Z</cp:lastPrinted>
  <dcterms:created xsi:type="dcterms:W3CDTF">2017-09-20T07:45:35Z</dcterms:created>
  <dcterms:modified xsi:type="dcterms:W3CDTF">2017-09-22T06:33:57Z</dcterms:modified>
</cp:coreProperties>
</file>