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7"/>
  </p:notesMasterIdLst>
  <p:sldIdLst>
    <p:sldId id="293" r:id="rId2"/>
    <p:sldId id="256" r:id="rId3"/>
    <p:sldId id="258" r:id="rId4"/>
    <p:sldId id="289" r:id="rId5"/>
    <p:sldId id="290" r:id="rId6"/>
    <p:sldId id="259" r:id="rId7"/>
    <p:sldId id="260" r:id="rId8"/>
    <p:sldId id="262" r:id="rId9"/>
    <p:sldId id="328" r:id="rId10"/>
    <p:sldId id="327" r:id="rId11"/>
    <p:sldId id="263" r:id="rId12"/>
    <p:sldId id="265" r:id="rId13"/>
    <p:sldId id="266" r:id="rId14"/>
    <p:sldId id="313" r:id="rId15"/>
    <p:sldId id="310" r:id="rId16"/>
    <p:sldId id="308" r:id="rId17"/>
    <p:sldId id="309" r:id="rId18"/>
    <p:sldId id="314" r:id="rId19"/>
    <p:sldId id="315" r:id="rId20"/>
    <p:sldId id="312" r:id="rId21"/>
    <p:sldId id="323" r:id="rId22"/>
    <p:sldId id="322" r:id="rId23"/>
    <p:sldId id="321" r:id="rId24"/>
    <p:sldId id="316" r:id="rId25"/>
    <p:sldId id="311" r:id="rId26"/>
    <p:sldId id="318" r:id="rId27"/>
    <p:sldId id="319" r:id="rId28"/>
    <p:sldId id="268" r:id="rId29"/>
    <p:sldId id="269" r:id="rId30"/>
    <p:sldId id="270" r:id="rId31"/>
    <p:sldId id="302" r:id="rId32"/>
    <p:sldId id="300" r:id="rId33"/>
    <p:sldId id="326" r:id="rId34"/>
    <p:sldId id="325" r:id="rId35"/>
    <p:sldId id="271" r:id="rId36"/>
    <p:sldId id="301" r:id="rId37"/>
    <p:sldId id="283" r:id="rId38"/>
    <p:sldId id="272" r:id="rId39"/>
    <p:sldId id="276" r:id="rId40"/>
    <p:sldId id="303" r:id="rId41"/>
    <p:sldId id="324" r:id="rId42"/>
    <p:sldId id="292" r:id="rId43"/>
    <p:sldId id="304" r:id="rId44"/>
    <p:sldId id="329" r:id="rId45"/>
    <p:sldId id="275" r:id="rId46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60" autoAdjust="0"/>
    <p:restoredTop sz="94660"/>
  </p:normalViewPr>
  <p:slideViewPr>
    <p:cSldViewPr>
      <p:cViewPr varScale="1">
        <p:scale>
          <a:sx n="84" d="100"/>
          <a:sy n="84" d="100"/>
        </p:scale>
        <p:origin x="1614" y="13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39.xml"/><Relationship Id="rId1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sldImg"/>
          </p:nvPr>
        </p:nvSpPr>
        <p:spPr bwMode="auto">
          <a:xfrm>
            <a:off x="-11798300" y="-11796713"/>
            <a:ext cx="11796712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l-PL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5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1026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A66B5-7F76-4769-98CD-F287227AF31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36147903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C74D8-4480-40BB-8BCD-65BE3118424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0353932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7AEC6-C46B-42D3-961D-F3D34EA554D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1710981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30580-2DDF-4723-8029-41352350883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93232524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89EAD-5E1C-497F-AFCB-D6858124A3E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16516626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4D1B5-697A-4D87-ACE0-89268E11594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9809435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D5DA5-2518-4D17-BE4D-DED9F547D4E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19588894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5E2F0-8891-4A49-A671-B43AA9CF4A4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74866961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98D97-555E-410C-8A18-91D3A255950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79876391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8AB60-9F57-401C-91FA-C60B154A53B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22669360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1580A-ADE3-4747-8F2E-13835446DCD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16962042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64B09-39C8-407C-B249-3AE95C566BF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40996073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 smtClean="0"/>
              <a:t>Kliknij, aby edytować format tekstu tytułu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 smtClean="0"/>
              <a:t>Kliknij, aby edytować format tekstu konspektu</a:t>
            </a:r>
          </a:p>
          <a:p>
            <a:pPr lvl="1"/>
            <a:r>
              <a:rPr lang="en-GB" altLang="pl-PL" smtClean="0"/>
              <a:t>Drugi poziom konspektu</a:t>
            </a:r>
          </a:p>
          <a:p>
            <a:pPr lvl="2"/>
            <a:r>
              <a:rPr lang="en-GB" altLang="pl-PL" smtClean="0"/>
              <a:t>Trzeci poziom konspektu</a:t>
            </a:r>
          </a:p>
          <a:p>
            <a:pPr lvl="3"/>
            <a:r>
              <a:rPr lang="en-GB" altLang="pl-PL" smtClean="0"/>
              <a:t>Czwarty poziom konspektu</a:t>
            </a:r>
          </a:p>
          <a:p>
            <a:pPr lvl="4"/>
            <a:r>
              <a:rPr lang="en-GB" altLang="pl-PL" smtClean="0"/>
              <a:t>Piąty poziom konspektu</a:t>
            </a:r>
          </a:p>
          <a:p>
            <a:pPr lvl="4"/>
            <a:r>
              <a:rPr lang="en-GB" altLang="pl-PL" smtClean="0"/>
              <a:t>Szósty poziom konspektu</a:t>
            </a:r>
          </a:p>
          <a:p>
            <a:pPr lvl="4"/>
            <a:r>
              <a:rPr lang="en-GB" altLang="pl-PL" smtClean="0"/>
              <a:t>Siódmy poziom konspektu</a:t>
            </a:r>
          </a:p>
          <a:p>
            <a:pPr lvl="4"/>
            <a:r>
              <a:rPr lang="en-GB" altLang="pl-PL" smtClean="0"/>
              <a:t>Ósmy poziom konspektu</a:t>
            </a:r>
          </a:p>
          <a:p>
            <a:pPr lvl="4"/>
            <a:r>
              <a:rPr lang="en-GB" altLang="pl-PL" smtClean="0"/>
              <a:t>Dziewiąty poziom konspektu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3175"/>
            <a:ext cx="2130425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8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124200" y="6354763"/>
            <a:ext cx="2895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3175"/>
            <a:ext cx="2130425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Pct val="100000"/>
              <a:buFontTx/>
              <a:buNone/>
              <a:defRPr sz="18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8044C20-154C-40F2-8409-FB2A0AAF16D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ransition>
    <p:random/>
  </p:transition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4" charset="0"/>
          <a:ea typeface="Lucida Sans Unicode" pitchFamily="34" charset="0"/>
          <a:cs typeface="Lucida Sans Unicode" pitchFamily="34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4" charset="0"/>
          <a:ea typeface="Lucida Sans Unicode" pitchFamily="34" charset="0"/>
          <a:cs typeface="Lucida Sans Unicode" pitchFamily="34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4" charset="0"/>
          <a:ea typeface="Lucida Sans Unicode" pitchFamily="34" charset="0"/>
          <a:cs typeface="Lucida Sans Unicode" pitchFamily="34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4" charset="0"/>
          <a:ea typeface="Lucida Sans Unicode" pitchFamily="34" charset="0"/>
          <a:cs typeface="Lucida Sans Unicode" pitchFamily="34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4" charset="0"/>
          <a:ea typeface="Lucida Sans Unicode" pitchFamily="34" charset="0"/>
          <a:cs typeface="Lucida Sans Unicode" pitchFamily="34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4" charset="0"/>
          <a:ea typeface="Lucida Sans Unicode" pitchFamily="34" charset="0"/>
          <a:cs typeface="Lucida Sans Unicode" pitchFamily="34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4" charset="0"/>
          <a:ea typeface="Lucida Sans Unicode" pitchFamily="34" charset="0"/>
          <a:cs typeface="Lucida Sans Unicode" pitchFamily="34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4" charset="0"/>
          <a:ea typeface="Lucida Sans Unicode" pitchFamily="34" charset="0"/>
          <a:cs typeface="Lucida Sans Unicode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g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7"/>
          <p:cNvSpPr txBox="1">
            <a:spLocks noChangeArrowheads="1"/>
          </p:cNvSpPr>
          <p:nvPr/>
        </p:nvSpPr>
        <p:spPr bwMode="auto">
          <a:xfrm>
            <a:off x="-1000125" y="-214313"/>
            <a:ext cx="101441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4400" b="0">
                <a:solidFill>
                  <a:srgbClr val="FFCC00"/>
                </a:solidFill>
                <a:latin typeface="Arial" panose="020B0604020202020204" pitchFamily="34" charset="0"/>
              </a:rPr>
              <a:t>     </a:t>
            </a:r>
            <a:r>
              <a:rPr lang="pl-PL" altLang="pl-PL" sz="4400">
                <a:solidFill>
                  <a:srgbClr val="FFCC00"/>
                </a:solidFill>
                <a:latin typeface="Arial" panose="020B0604020202020204" pitchFamily="34" charset="0"/>
              </a:rPr>
              <a:t> </a:t>
            </a:r>
            <a:r>
              <a:rPr lang="pl-PL" altLang="pl-PL" sz="4000">
                <a:solidFill>
                  <a:srgbClr val="FFCC00"/>
                </a:solidFill>
                <a:latin typeface="Arial" panose="020B0604020202020204" pitchFamily="34" charset="0"/>
              </a:rPr>
              <a:t>ASTROBAZA KOPERNIK</a:t>
            </a:r>
          </a:p>
        </p:txBody>
      </p:sp>
      <p:pic>
        <p:nvPicPr>
          <p:cNvPr id="3075" name="Picture 2" descr="http://visitkujawsko-pomorskie.pl/upload/Astro-Baza-astronomiczne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0273"/>
            <a:ext cx="6276975" cy="57670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pole tekstowe 6"/>
          <p:cNvSpPr txBox="1">
            <a:spLocks noChangeArrowheads="1"/>
          </p:cNvSpPr>
          <p:nvPr/>
        </p:nvSpPr>
        <p:spPr bwMode="auto">
          <a:xfrm>
            <a:off x="6300788" y="2205038"/>
            <a:ext cx="3143250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l-PL" altLang="pl-PL" sz="200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projekt Urzędu Marszałkowskiego województwa kujawsko-pomorkiego 14 przyszkolnych obserwatoriów astronomicznych zlokalizowanych                          w mniejszych miejscowościach.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/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/>
          </a:p>
        </p:txBody>
      </p:sp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-533400" y="609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>
                <a:solidFill>
                  <a:schemeClr val="tx1"/>
                </a:solidFill>
                <a:latin typeface="Times New Roman" panose="02020603050405020304" pitchFamily="18" charset="0"/>
              </a:rPr>
              <a:t>ASTROBAZA RADZIEJÓW </a:t>
            </a:r>
            <a:br>
              <a:rPr lang="pl-PL" altLang="pl-PL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pl-PL" altLang="pl-PL">
                <a:solidFill>
                  <a:schemeClr val="tx1"/>
                </a:solidFill>
                <a:latin typeface="Times New Roman" panose="02020603050405020304" pitchFamily="18" charset="0"/>
              </a:rPr>
              <a:t>I JEJ OTOCZENIE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3076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7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3076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3076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775" y="-152400"/>
            <a:ext cx="10226675" cy="7239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0" y="765175"/>
            <a:ext cx="67056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pl-PL" altLang="pl-PL" sz="1800">
                <a:latin typeface="Arial" panose="020B0604020202020204" pitchFamily="34" charset="0"/>
              </a:rPr>
              <a:t>Obserwatorium Astronomiczne powstało przy </a:t>
            </a:r>
            <a:br>
              <a:rPr lang="pl-PL" altLang="pl-PL" sz="1800">
                <a:latin typeface="Arial" panose="020B0604020202020204" pitchFamily="34" charset="0"/>
              </a:rPr>
            </a:br>
            <a:r>
              <a:rPr lang="pl-PL" altLang="pl-PL" sz="1800">
                <a:latin typeface="Arial" panose="020B0604020202020204" pitchFamily="34" charset="0"/>
              </a:rPr>
              <a:t>Zespole Szkół i Placówek  w Radziejowie, </a:t>
            </a:r>
            <a:br>
              <a:rPr lang="pl-PL" altLang="pl-PL" sz="1800">
                <a:latin typeface="Arial" panose="020B0604020202020204" pitchFamily="34" charset="0"/>
              </a:rPr>
            </a:br>
            <a:r>
              <a:rPr lang="pl-PL" altLang="pl-PL" sz="1800">
                <a:latin typeface="Arial" panose="020B0604020202020204" pitchFamily="34" charset="0"/>
              </a:rPr>
              <a:t>który tworzą:</a:t>
            </a:r>
          </a:p>
          <a:p>
            <a:pPr eaLnBrk="1" hangingPunct="1">
              <a:spcBef>
                <a:spcPts val="1125"/>
              </a:spcBef>
              <a:buFont typeface="Times New Roman" panose="02020603050405020304" pitchFamily="18" charset="0"/>
              <a:buChar char="-"/>
            </a:pPr>
            <a:r>
              <a:rPr lang="pl-PL" altLang="pl-PL" sz="1800" b="0">
                <a:latin typeface="Arial" panose="020B0604020202020204" pitchFamily="34" charset="0"/>
              </a:rPr>
              <a:t> Liceum Ogólnokształcące im. Władysława Łokietka,</a:t>
            </a:r>
          </a:p>
          <a:p>
            <a:pPr eaLnBrk="1" hangingPunct="1">
              <a:spcBef>
                <a:spcPts val="1125"/>
              </a:spcBef>
              <a:buFont typeface="Times New Roman" panose="02020603050405020304" pitchFamily="18" charset="0"/>
              <a:buChar char="-"/>
            </a:pPr>
            <a:r>
              <a:rPr lang="pl-PL" altLang="pl-PL" sz="1800" b="0">
                <a:latin typeface="Arial" panose="020B0604020202020204" pitchFamily="34" charset="0"/>
              </a:rPr>
              <a:t> Publiczne Gimnazjum Powiatowe,</a:t>
            </a:r>
          </a:p>
          <a:p>
            <a:pPr eaLnBrk="1" hangingPunct="1">
              <a:spcBef>
                <a:spcPts val="1125"/>
              </a:spcBef>
              <a:buFont typeface="Times New Roman" panose="02020603050405020304" pitchFamily="18" charset="0"/>
              <a:buChar char="-"/>
            </a:pPr>
            <a:r>
              <a:rPr lang="pl-PL" altLang="pl-PL" sz="1800" b="0">
                <a:latin typeface="Arial" panose="020B0604020202020204" pitchFamily="34" charset="0"/>
              </a:rPr>
              <a:t> Specjalny Ośrodek Szkolno- Wychowawczy.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/>
          <p:cNvSpPr>
            <a:spLocks noChangeArrowheads="1"/>
          </p:cNvSpPr>
          <p:nvPr/>
        </p:nvSpPr>
        <p:spPr bwMode="auto">
          <a:xfrm>
            <a:off x="1600200" y="304800"/>
            <a:ext cx="678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l-PL" altLang="pl-PL" sz="2800">
                <a:solidFill>
                  <a:srgbClr val="FFCC00"/>
                </a:solidFill>
              </a:rPr>
              <a:t>OKOLICE ASTROBAZY ZA DNIA...</a:t>
            </a:r>
          </a:p>
        </p:txBody>
      </p:sp>
      <p:pic>
        <p:nvPicPr>
          <p:cNvPr id="62466" name="Picture 2" descr="DSC_00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10" y="908720"/>
            <a:ext cx="5107390" cy="3501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2468" name="Picture 4" descr="DSC_00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8322" y="3584575"/>
            <a:ext cx="4823278" cy="3273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Observato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85800"/>
            <a:ext cx="4210050" cy="2805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3491" name="Picture 3" descr="Observatory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6913" y="332657"/>
            <a:ext cx="4639872" cy="30915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3492" name="Picture 4" descr="untitl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9638" y="3576638"/>
            <a:ext cx="4191000" cy="3059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438400" y="0"/>
            <a:ext cx="4191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l-PL" altLang="pl-PL" sz="3200">
                <a:solidFill>
                  <a:srgbClr val="FFCC00"/>
                </a:solidFill>
              </a:rPr>
              <a:t>... I NOCĄ.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2478">
            <a:off x="-767736" y="3597199"/>
            <a:ext cx="5629273" cy="34191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900" decel="100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  <p:tav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2800">
                <a:solidFill>
                  <a:srgbClr val="FFCC00"/>
                </a:solidFill>
                <a:latin typeface="Arial" panose="020B0604020202020204" pitchFamily="34" charset="0"/>
              </a:rPr>
              <a:t>UROCZYSTE OTWARCIE ASTROBAZY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2800">
                <a:solidFill>
                  <a:srgbClr val="FFCC00"/>
                </a:solidFill>
                <a:latin typeface="Arial" panose="020B0604020202020204" pitchFamily="34" charset="0"/>
              </a:rPr>
              <a:t>17 czerwca 2011 r.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620000" cy="510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 additive="repl"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4643438" y="838200"/>
            <a:ext cx="488632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1800" b="0">
                <a:solidFill>
                  <a:srgbClr val="FFCC00"/>
                </a:solidFill>
                <a:latin typeface="Arial" panose="020B0604020202020204" pitchFamily="34" charset="0"/>
              </a:rPr>
              <a:t>Na uroczystość odsłonięcia przybyli m.in. przedstawiciele Urzędu Marszałkowskiego, Kuratorium Oświaty oraz  Ambasady Francuskiej. Gościliśmy także władze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1800" b="0">
                <a:solidFill>
                  <a:srgbClr val="FFCC00"/>
                </a:solidFill>
                <a:latin typeface="Arial" panose="020B0604020202020204" pitchFamily="34" charset="0"/>
              </a:rPr>
              <a:t>powiatu radziejowskiego, władze miasta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1800" b="0">
                <a:solidFill>
                  <a:srgbClr val="FFCC00"/>
                </a:solidFill>
                <a:latin typeface="Arial" panose="020B0604020202020204" pitchFamily="34" charset="0"/>
              </a:rPr>
              <a:t>oraz  okolicznych gmin.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4572000" cy="3214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604" name="Rectangle 6"/>
          <p:cNvSpPr>
            <a:spLocks noChangeArrowheads="1"/>
          </p:cNvSpPr>
          <p:nvPr/>
        </p:nvSpPr>
        <p:spPr bwMode="auto">
          <a:xfrm>
            <a:off x="0" y="4876800"/>
            <a:ext cx="2590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2000" b="0">
                <a:solidFill>
                  <a:srgbClr val="FFCC00"/>
                </a:solidFill>
                <a:latin typeface="Arial" panose="020B0604020202020204" pitchFamily="34" charset="0"/>
              </a:rPr>
              <a:t>Mieszkańcy Radziejowa i okolic.</a:t>
            </a: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3429000"/>
            <a:ext cx="6564313" cy="3284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80000">
                                          <p:val>
                                            <p:strVal val="90"/>
                                          </p:val>
                                        </p:tav>
                                        <p:tav tm="8000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9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fltVal val="-1"/>
                                          </p:val>
                                        </p:tav>
                                        <p:tav tm="100000">
                                          <p:val>
                                            <p:fltVal val="0.9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0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80000">
                                          <p:val>
                                            <p:strVal val="90"/>
                                          </p:val>
                                        </p:tav>
                                        <p:tav tm="8000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9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fltVal val="-1"/>
                                          </p:val>
                                        </p:tav>
                                        <p:tav tm="100000">
                                          <p:val>
                                            <p:fltVal val="0.9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26150" cy="451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744788"/>
            <a:ext cx="5562600" cy="411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7652" name="Rectangle 6"/>
          <p:cNvSpPr>
            <a:spLocks noChangeArrowheads="1"/>
          </p:cNvSpPr>
          <p:nvPr/>
        </p:nvSpPr>
        <p:spPr bwMode="auto">
          <a:xfrm>
            <a:off x="0" y="4581525"/>
            <a:ext cx="4284663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2000">
                <a:solidFill>
                  <a:srgbClr val="FFCC00"/>
                </a:solidFill>
                <a:latin typeface="Arial" panose="020B0604020202020204" pitchFamily="34" charset="0"/>
              </a:rPr>
              <a:t>Budynek składa się z trzech poziomów: sterowni, tarasu obserwacyjnego i kopuły. Wyposażony jest w centralne ogrzewanie, zaplecze sanitarne </a:t>
            </a:r>
            <a:br>
              <a:rPr lang="pl-PL" altLang="pl-PL" sz="2000">
                <a:solidFill>
                  <a:srgbClr val="FFCC00"/>
                </a:solidFill>
                <a:latin typeface="Arial" panose="020B0604020202020204" pitchFamily="34" charset="0"/>
              </a:rPr>
            </a:br>
            <a:r>
              <a:rPr lang="pl-PL" altLang="pl-PL" sz="2000">
                <a:solidFill>
                  <a:srgbClr val="FFCC00"/>
                </a:solidFill>
                <a:latin typeface="Arial" panose="020B0604020202020204" pitchFamily="34" charset="0"/>
              </a:rPr>
              <a:t>oraz wyłącznik świateł wokół szkoły.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l-PL" altLang="pl-PL" sz="2000">
              <a:solidFill>
                <a:srgbClr val="FFCC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l-PL" altLang="pl-PL" sz="180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18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7653" name="Text Box 7"/>
          <p:cNvSpPr txBox="1">
            <a:spLocks noChangeArrowheads="1"/>
          </p:cNvSpPr>
          <p:nvPr/>
        </p:nvSpPr>
        <p:spPr bwMode="auto">
          <a:xfrm>
            <a:off x="152400" y="0"/>
            <a:ext cx="822960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4400" b="0">
                <a:solidFill>
                  <a:srgbClr val="FFCC00"/>
                </a:solidFill>
                <a:latin typeface="Arial" panose="020B0604020202020204" pitchFamily="34" charset="0"/>
              </a:rPr>
              <a:t> </a:t>
            </a:r>
            <a:r>
              <a:rPr lang="pl-PL" altLang="pl-PL" sz="4400">
                <a:solidFill>
                  <a:srgbClr val="FFCC00"/>
                </a:solidFill>
                <a:latin typeface="Arial" panose="020B0604020202020204" pitchFamily="34" charset="0"/>
              </a:rPr>
              <a:t>WNĘTRZE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72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4" dur="2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72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2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2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57800" y="3837046"/>
            <a:ext cx="3840427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975"/>
            <a:ext cx="4329540" cy="3247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027" y="-57270"/>
            <a:ext cx="4331973" cy="3248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702" name="pole tekstowe 9"/>
          <p:cNvSpPr txBox="1">
            <a:spLocks noChangeArrowheads="1"/>
          </p:cNvSpPr>
          <p:nvPr/>
        </p:nvSpPr>
        <p:spPr bwMode="auto">
          <a:xfrm>
            <a:off x="3492500" y="3068638"/>
            <a:ext cx="2519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l-PL" altLang="pl-PL" sz="2400">
                <a:solidFill>
                  <a:srgbClr val="FFC000"/>
                </a:solidFill>
              </a:rPr>
              <a:t>Na taras…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az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05" y="3844768"/>
            <a:ext cx="4017641" cy="3013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Obraz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671" y="0"/>
            <a:ext cx="4379979" cy="3284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Obraz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716019" y="3833662"/>
            <a:ext cx="345638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Obraz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73" y="0"/>
            <a:ext cx="4379979" cy="3284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26" name="pole tekstowe 27"/>
          <p:cNvSpPr txBox="1">
            <a:spLocks noChangeArrowheads="1"/>
          </p:cNvSpPr>
          <p:nvPr/>
        </p:nvSpPr>
        <p:spPr bwMode="auto">
          <a:xfrm>
            <a:off x="3367088" y="3170238"/>
            <a:ext cx="2447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l-PL" altLang="pl-PL" sz="2400">
                <a:solidFill>
                  <a:srgbClr val="FFC000"/>
                </a:solidFill>
              </a:rPr>
              <a:t>… i pod kopułę.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819400"/>
            <a:ext cx="6711950" cy="424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30225" y="60325"/>
            <a:ext cx="6486525" cy="4060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5334000" y="685800"/>
            <a:ext cx="3938588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2000">
                <a:solidFill>
                  <a:srgbClr val="FFCC00"/>
                </a:solidFill>
                <a:latin typeface="Arial" panose="020B0604020202020204" pitchFamily="34" charset="0"/>
              </a:rPr>
              <a:t>Najważniejszym elementem Astrobazy jest teleskop </a:t>
            </a:r>
            <a:br>
              <a:rPr lang="pl-PL" altLang="pl-PL" sz="2000">
                <a:solidFill>
                  <a:srgbClr val="FFCC00"/>
                </a:solidFill>
                <a:latin typeface="Arial" panose="020B0604020202020204" pitchFamily="34" charset="0"/>
              </a:rPr>
            </a:br>
            <a:r>
              <a:rPr lang="pl-PL" altLang="pl-PL" sz="2000">
                <a:solidFill>
                  <a:srgbClr val="FFCC00"/>
                </a:solidFill>
                <a:latin typeface="Arial" panose="020B0604020202020204" pitchFamily="34" charset="0"/>
              </a:rPr>
              <a:t>Meade LX200 14</a:t>
            </a:r>
            <a:r>
              <a:rPr lang="en-US" altLang="pl-PL" sz="200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pl-PL" altLang="pl-PL" sz="2000">
                <a:solidFill>
                  <a:srgbClr val="FFCC00"/>
                </a:solidFill>
                <a:latin typeface="Arial" panose="020B0604020202020204" pitchFamily="34" charset="0"/>
              </a:rPr>
              <a:t> umieszczony w zautomatyzowanej kopule otoczonej tarasem widokowym.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52400" y="3657600"/>
            <a:ext cx="3962400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2000">
                <a:solidFill>
                  <a:srgbClr val="FFCC00"/>
                </a:solidFill>
                <a:latin typeface="Arial" panose="020B0604020202020204" pitchFamily="34" charset="0"/>
              </a:rPr>
              <a:t>Obserwatorium posiada  dostęp do internetu, system monitoringu oraz  alarm.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2000">
                <a:solidFill>
                  <a:srgbClr val="FFCC00"/>
                </a:solidFill>
                <a:latin typeface="Arial" panose="020B0604020202020204" pitchFamily="34" charset="0"/>
              </a:rPr>
              <a:t>Astrobaza wyposażona jest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2000">
                <a:solidFill>
                  <a:srgbClr val="FFCC00"/>
                </a:solidFill>
                <a:latin typeface="Arial" panose="020B0604020202020204" pitchFamily="34" charset="0"/>
              </a:rPr>
              <a:t>w 4 stanowiska komputerowe.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2000">
                <a:solidFill>
                  <a:srgbClr val="FFCC00"/>
                </a:solidFill>
                <a:latin typeface="Arial" panose="020B0604020202020204" pitchFamily="34" charset="0"/>
              </a:rPr>
              <a:t>Jeden z komputerów służy również do sterowania  teleskopem głównym oraz kopułą.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 additive="repl">
                                        <p:cTn id="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 additive="repl">
                                        <p:cTn id="10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428625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>
                <a:solidFill>
                  <a:srgbClr val="FFCC00"/>
                </a:solidFill>
                <a:latin typeface="Arial" panose="020B0604020202020204" pitchFamily="34" charset="0"/>
              </a:rPr>
              <a:t>DODATKOWY SPRZĘT OBSERWACYJNY</a:t>
            </a:r>
            <a:endParaRPr lang="pl-PL" altLang="pl-PL">
              <a:solidFill>
                <a:srgbClr val="FFCC00"/>
              </a:solidFill>
            </a:endParaRPr>
          </a:p>
        </p:txBody>
      </p:sp>
      <p:pic>
        <p:nvPicPr>
          <p:cNvPr id="3379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8" y="728663"/>
            <a:ext cx="4498975" cy="340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379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143000"/>
            <a:ext cx="5407025" cy="47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379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49844">
            <a:off x="317500" y="3859213"/>
            <a:ext cx="4138613" cy="285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.1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h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.01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w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.01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1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500063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4000">
                <a:solidFill>
                  <a:srgbClr val="FFCC00"/>
                </a:solidFill>
              </a:rPr>
              <a:t>OPIEKUNOWIE ASTROBAZY</a:t>
            </a:r>
            <a:endParaRPr lang="pl-PL" altLang="pl-PL" sz="4000">
              <a:solidFill>
                <a:srgbClr val="FFCC00"/>
              </a:solidFill>
              <a:latin typeface="Arial" panose="020B0604020202020204" pitchFamily="34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47800"/>
            <a:ext cx="4572000" cy="3786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65638" y="1447800"/>
            <a:ext cx="4678362" cy="3786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5435600" y="5334000"/>
            <a:ext cx="46370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3600">
                <a:solidFill>
                  <a:srgbClr val="FFCC00"/>
                </a:solidFill>
              </a:rPr>
              <a:t>Sławomir Kieraj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228600" y="5334000"/>
            <a:ext cx="4343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3600">
                <a:solidFill>
                  <a:srgbClr val="FFCC00"/>
                </a:solidFill>
              </a:rPr>
              <a:t>Janusz</a:t>
            </a:r>
            <a:r>
              <a:rPr lang="pl-PL" altLang="pl-PL" sz="3600">
                <a:solidFill>
                  <a:srgbClr val="FFCC00"/>
                </a:solidFill>
                <a:latin typeface="Arial" panose="020B0604020202020204" pitchFamily="34" charset="0"/>
              </a:rPr>
              <a:t> </a:t>
            </a:r>
            <a:r>
              <a:rPr lang="pl-PL" altLang="pl-PL" sz="3600">
                <a:solidFill>
                  <a:srgbClr val="FFCC00"/>
                </a:solidFill>
              </a:rPr>
              <a:t>Wrzesiński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770" decel="100000"/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 additive="repl">
                                        <p:cTn id="8" dur="770" decel="100000" fill="hold"/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 additive="repl">
                                        <p:cTn id="9" dur="123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 additive="repl">
                                        <p:cTn id="10" dur="770" fill="hold"/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 additive="repl">
                                        <p:cTn id="11" dur="123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 additive="repl">
                                        <p:cTn id="12" dur="770" fill="hold"/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 additive="repl">
                                        <p:cTn id="13" dur="123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770" decel="100000"/>
                                        <p:tgtEl>
                                          <p:spTgt spid="1331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 additive="repl">
                                        <p:cTn id="17" dur="770" decel="100000" fill="hold"/>
                                        <p:tgtEl>
                                          <p:spTgt spid="1331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 additive="repl">
                                        <p:cTn id="18" dur="123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 additive="repl">
                                        <p:cTn id="19" dur="770" fill="hold"/>
                                        <p:tgtEl>
                                          <p:spTgt spid="1331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 additive="repl">
                                        <p:cTn id="20" dur="123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 additive="repl">
                                        <p:cTn id="21" dur="770" fill="hold"/>
                                        <p:tgtEl>
                                          <p:spTgt spid="1331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 additive="repl">
                                        <p:cTn id="22" dur="123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charRg st="9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770" decel="100000"/>
                                        <p:tgtEl>
                                          <p:spTgt spid="13317">
                                            <p:txEl>
                                              <p:charRg st="9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 additive="repl">
                                        <p:cTn id="26" dur="770" decel="100000" fill="hold"/>
                                        <p:tgtEl>
                                          <p:spTgt spid="13317">
                                            <p:txEl>
                                              <p:charRg st="9" end="16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 additive="repl">
                                        <p:cTn id="27" dur="123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charRg st="9" end="16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 additive="repl">
                                        <p:cTn id="28" dur="770" fill="hold"/>
                                        <p:tgtEl>
                                          <p:spTgt spid="13317">
                                            <p:txEl>
                                              <p:charRg st="9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 additive="repl">
                                        <p:cTn id="29" dur="123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charRg st="9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 additive="repl">
                                        <p:cTn id="30" dur="770" fill="hold"/>
                                        <p:tgtEl>
                                          <p:spTgt spid="13317">
                                            <p:txEl>
                                              <p:charRg st="9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 additive="repl">
                                        <p:cTn id="31" dur="123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charRg st="9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praca przy komputerac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381000"/>
            <a:ext cx="4572000" cy="3036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03" name="Picture 3" descr="montaż teleskopó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522663"/>
            <a:ext cx="3962400" cy="3032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04" name="Picture 4" descr="praca na tarasi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3530600"/>
            <a:ext cx="4572000" cy="3036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0" y="762000"/>
            <a:ext cx="42672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pl-PL" altLang="pl-PL" sz="2000" b="0">
                <a:solidFill>
                  <a:srgbClr val="FFCC00"/>
                </a:solidFill>
              </a:rPr>
              <a:t>Od września 2012 roku w każdy wtorek i czwartek, niezależnie od pogody prowadzone są zajęcia obserwacyjne lub teoretyczne.</a:t>
            </a:r>
            <a:br>
              <a:rPr lang="pl-PL" altLang="pl-PL" sz="2000" b="0">
                <a:solidFill>
                  <a:srgbClr val="FFCC00"/>
                </a:solidFill>
              </a:rPr>
            </a:br>
            <a:endParaRPr lang="pl-PL" altLang="pl-PL" sz="2000" b="0">
              <a:solidFill>
                <a:srgbClr val="FFCC00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pl-PL" altLang="pl-PL" sz="2000" b="0">
                <a:solidFill>
                  <a:srgbClr val="FFCC00"/>
                </a:solidFill>
              </a:rPr>
              <a:t>Od początku funkcjonowania astrobazy zanotowaliśmy aż                   11 tys. obecności.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193675" y="184150"/>
            <a:ext cx="89154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pl-PL" altLang="pl-PL" sz="2400" b="0">
                <a:solidFill>
                  <a:srgbClr val="FFCC00"/>
                </a:solidFill>
              </a:rPr>
              <a:t>W ramach zajęć lekcyjnych organizujemy spotkania </a:t>
            </a:r>
            <a:br>
              <a:rPr lang="pl-PL" altLang="pl-PL" sz="2400" b="0">
                <a:solidFill>
                  <a:srgbClr val="FFCC00"/>
                </a:solidFill>
              </a:rPr>
            </a:br>
            <a:r>
              <a:rPr lang="pl-PL" altLang="pl-PL" sz="2400" b="0">
                <a:solidFill>
                  <a:srgbClr val="FFCC00"/>
                </a:solidFill>
              </a:rPr>
              <a:t>z astronomią dla uczniów naszej szkoły.</a:t>
            </a:r>
          </a:p>
          <a:p>
            <a:pPr algn="ctr" eaLnBrk="1" hangingPunct="1">
              <a:spcBef>
                <a:spcPct val="50000"/>
              </a:spcBef>
            </a:pPr>
            <a:endParaRPr lang="pl-PL" altLang="pl-PL" sz="2400" b="0">
              <a:solidFill>
                <a:srgbClr val="FFCC00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pl-PL" altLang="pl-PL" sz="2400" b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pl-PL" altLang="pl-PL" sz="2400" b="0">
              <a:latin typeface="Times New Roman" panose="02020603050405020304" pitchFamily="18" charset="0"/>
            </a:endParaRPr>
          </a:p>
        </p:txBody>
      </p:sp>
      <p:pic>
        <p:nvPicPr>
          <p:cNvPr id="50178" name="Picture 2" descr="wycieczka na naszej szkoł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4180725"/>
            <a:ext cx="4343400" cy="2884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154" y="1452121"/>
            <a:ext cx="3435846" cy="4581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4989"/>
            <a:ext cx="4932782" cy="3275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08050"/>
            <a:ext cx="4800600" cy="1433513"/>
          </a:xfrm>
        </p:spPr>
        <p:txBody>
          <a:bodyPr/>
          <a:lstStyle/>
          <a:p>
            <a:r>
              <a:rPr lang="pl-PL" altLang="pl-PL" sz="2400" smtClean="0">
                <a:solidFill>
                  <a:srgbClr val="FFCC00"/>
                </a:solidFill>
              </a:rPr>
              <a:t>Współpracujemy z okolicznymi przedszkolami</a:t>
            </a:r>
            <a:r>
              <a:rPr lang="pl-PL" altLang="pl-PL" sz="2400" smtClean="0">
                <a:solidFill>
                  <a:srgbClr val="FFCC00"/>
                </a:solidFill>
                <a:latin typeface="Arial" panose="020B0604020202020204" pitchFamily="34" charset="0"/>
              </a:rPr>
              <a:t> </a:t>
            </a:r>
            <a:r>
              <a:rPr lang="pl-PL" altLang="pl-PL" sz="2400" smtClean="0">
                <a:solidFill>
                  <a:srgbClr val="FFCC00"/>
                </a:solidFill>
              </a:rPr>
              <a:t>i szkołami różnego typu – organizujemy pokazy dla uczniów.</a:t>
            </a:r>
            <a:endParaRPr lang="pl-PL" altLang="pl-PL" smtClean="0"/>
          </a:p>
        </p:txBody>
      </p:sp>
      <p:pic>
        <p:nvPicPr>
          <p:cNvPr id="45060" name="Picture 4" descr="mąkolno wyciecz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65113"/>
            <a:ext cx="4267200" cy="32400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5062" name="Picture 6" descr="tópólk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733800"/>
            <a:ext cx="4191000" cy="28638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5063" name="Picture 7" descr="przedszkolak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048000"/>
            <a:ext cx="4419600" cy="3314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381000"/>
            <a:ext cx="8686800" cy="1143000"/>
          </a:xfrm>
        </p:spPr>
        <p:txBody>
          <a:bodyPr/>
          <a:lstStyle/>
          <a:p>
            <a:r>
              <a:rPr lang="pl-PL" altLang="pl-PL" sz="2800" smtClean="0">
                <a:solidFill>
                  <a:srgbClr val="FFCC00"/>
                </a:solidFill>
              </a:rPr>
              <a:t>Przyjęliśmy liczne wycieczki z Polski i zagranicy.</a:t>
            </a:r>
          </a:p>
        </p:txBody>
      </p:sp>
      <p:pic>
        <p:nvPicPr>
          <p:cNvPr id="47108" name="Picture 4" descr="rumuny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971800"/>
            <a:ext cx="5181600" cy="3741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7109" name="Picture 5" descr="rumuny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857" y="1340768"/>
            <a:ext cx="5220143" cy="3578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DSC_02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76400"/>
            <a:ext cx="4876800" cy="3238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0419" name="Picture 3" descr="DSC_02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3505200"/>
            <a:ext cx="4800600" cy="3190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62000" y="381000"/>
            <a:ext cx="7772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pl-PL" altLang="pl-PL" sz="2400">
                <a:solidFill>
                  <a:srgbClr val="FFCC00"/>
                </a:solidFill>
              </a:rPr>
              <a:t>Staramy się popularyzować astronomię również poprzez prelekcje astronomiczne organizowane </a:t>
            </a:r>
            <a:br>
              <a:rPr lang="pl-PL" altLang="pl-PL" sz="2400">
                <a:solidFill>
                  <a:srgbClr val="FFCC00"/>
                </a:solidFill>
              </a:rPr>
            </a:br>
            <a:r>
              <a:rPr lang="pl-PL" altLang="pl-PL" sz="2400">
                <a:solidFill>
                  <a:srgbClr val="FFCC00"/>
                </a:solidFill>
              </a:rPr>
              <a:t>w szkole.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pole tekstowe 1"/>
          <p:cNvSpPr txBox="1">
            <a:spLocks noChangeArrowheads="1"/>
          </p:cNvSpPr>
          <p:nvPr/>
        </p:nvSpPr>
        <p:spPr bwMode="auto">
          <a:xfrm>
            <a:off x="0" y="214313"/>
            <a:ext cx="914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l-PL" altLang="pl-PL" sz="2400">
                <a:solidFill>
                  <a:srgbClr val="FFC000"/>
                </a:solidFill>
              </a:rPr>
              <a:t>Młodzież  Łokietka w Radziejowie  uczestniczy  w konferencjach astronomicznych , piknikach i festiwalach astronomicznych.</a:t>
            </a:r>
          </a:p>
        </p:txBody>
      </p:sp>
      <p:pic>
        <p:nvPicPr>
          <p:cNvPr id="43011" name="Picture 5" descr="DSC_02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700213"/>
            <a:ext cx="4038600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7" descr="DSC_02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00213"/>
            <a:ext cx="4033838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8" descr="DSC_02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3644900"/>
            <a:ext cx="4470400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auniwersytet III Wieku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666750"/>
            <a:ext cx="609600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52400" y="5546725"/>
            <a:ext cx="87630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pl-PL" altLang="pl-PL" b="0">
                <a:solidFill>
                  <a:srgbClr val="FFCC00"/>
                </a:solidFill>
              </a:rPr>
              <a:t>Astrobaza w Radziejowie jest również otwarta dla osób dorosłych.</a:t>
            </a:r>
            <a:r>
              <a:rPr lang="pl-PL" altLang="pl-PL" b="0">
                <a:solidFill>
                  <a:srgbClr val="FFCC00"/>
                </a:solidFill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ytuł 4"/>
          <p:cNvSpPr>
            <a:spLocks noGrp="1"/>
          </p:cNvSpPr>
          <p:nvPr>
            <p:ph type="title"/>
          </p:nvPr>
        </p:nvSpPr>
        <p:spPr>
          <a:xfrm>
            <a:off x="971550" y="-171450"/>
            <a:ext cx="6991350" cy="1085850"/>
          </a:xfrm>
        </p:spPr>
        <p:txBody>
          <a:bodyPr/>
          <a:lstStyle/>
          <a:p>
            <a:r>
              <a:rPr lang="pl-PL" altLang="pl-PL" sz="3200" smtClean="0">
                <a:solidFill>
                  <a:srgbClr val="FFC000"/>
                </a:solidFill>
              </a:rPr>
              <a:t>Mamy  przyjaciół w Toruniu…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274" y="692697"/>
            <a:ext cx="3269359" cy="4922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89958"/>
            <a:ext cx="3456384" cy="5203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5061" name="pole tekstowe 13"/>
          <p:cNvSpPr txBox="1">
            <a:spLocks noChangeArrowheads="1"/>
          </p:cNvSpPr>
          <p:nvPr/>
        </p:nvSpPr>
        <p:spPr bwMode="auto">
          <a:xfrm>
            <a:off x="179388" y="6237288"/>
            <a:ext cx="34559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l-PL" altLang="pl-PL" sz="1800">
                <a:solidFill>
                  <a:srgbClr val="FFC000"/>
                </a:solidFill>
              </a:rPr>
              <a:t>Prof. Maciej Mikołajewski</a:t>
            </a:r>
          </a:p>
        </p:txBody>
      </p:sp>
      <p:sp>
        <p:nvSpPr>
          <p:cNvPr id="45062" name="pole tekstowe 14"/>
          <p:cNvSpPr txBox="1">
            <a:spLocks noChangeArrowheads="1"/>
          </p:cNvSpPr>
          <p:nvPr/>
        </p:nvSpPr>
        <p:spPr bwMode="auto">
          <a:xfrm>
            <a:off x="5540375" y="5770563"/>
            <a:ext cx="32400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l-PL" altLang="pl-PL" sz="1800">
                <a:solidFill>
                  <a:srgbClr val="FFC000"/>
                </a:solidFill>
              </a:rPr>
              <a:t>Piotr Majewski</a:t>
            </a:r>
          </a:p>
          <a:p>
            <a:r>
              <a:rPr lang="pl-PL" altLang="pl-PL" sz="1800">
                <a:solidFill>
                  <a:srgbClr val="FFC000"/>
                </a:solidFill>
              </a:rPr>
              <a:t>Czesław Stawikowski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krzywa blasku W U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2276872"/>
            <a:ext cx="5105400" cy="3946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155" name="Picture 3" descr="zielona gór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981075"/>
            <a:ext cx="3368675" cy="5072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4211638" y="333375"/>
            <a:ext cx="3657600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pl-PL" altLang="pl-PL" sz="2000">
                <a:solidFill>
                  <a:srgbClr val="FFCC00"/>
                </a:solidFill>
              </a:rPr>
              <a:t>… i Zielonej Górze.</a:t>
            </a:r>
          </a:p>
          <a:p>
            <a:pPr algn="ctr" eaLnBrk="1" hangingPunct="1">
              <a:spcBef>
                <a:spcPct val="50000"/>
              </a:spcBef>
            </a:pPr>
            <a:r>
              <a:rPr lang="pl-PL" altLang="pl-PL" sz="2000">
                <a:solidFill>
                  <a:srgbClr val="FFCC00"/>
                </a:solidFill>
              </a:rPr>
              <a:t>Po całonocnej obserwacji uzyskaliśmy krzywą blasku układu podwójnego zaćmieniowego W UMa.</a:t>
            </a:r>
          </a:p>
        </p:txBody>
      </p:sp>
      <p:sp>
        <p:nvSpPr>
          <p:cNvPr id="46085" name="pole tekstowe 1"/>
          <p:cNvSpPr txBox="1">
            <a:spLocks noChangeArrowheads="1"/>
          </p:cNvSpPr>
          <p:nvPr/>
        </p:nvSpPr>
        <p:spPr bwMode="auto">
          <a:xfrm>
            <a:off x="539750" y="6053138"/>
            <a:ext cx="25923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l-PL" altLang="pl-PL" sz="2400">
                <a:solidFill>
                  <a:srgbClr val="FFCC00"/>
                </a:solidFill>
              </a:rPr>
              <a:t>Michał Żejmo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7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DSC_00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541665"/>
            <a:ext cx="4572000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9395" name="Picture 3" descr="DSC_00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4989" y="3501008"/>
            <a:ext cx="4343400" cy="2986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9396" name="Picture 4" descr="DSC_00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451275"/>
            <a:ext cx="4343400" cy="294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304800" y="304800"/>
            <a:ext cx="4114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/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304800" y="1093788"/>
            <a:ext cx="4191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l-PL" altLang="pl-PL" sz="2400">
                <a:solidFill>
                  <a:srgbClr val="FFCC00"/>
                </a:solidFill>
              </a:rPr>
              <a:t>Praca uczniów </a:t>
            </a:r>
            <a:br>
              <a:rPr lang="pl-PL" altLang="pl-PL" sz="2400">
                <a:solidFill>
                  <a:srgbClr val="FFCC00"/>
                </a:solidFill>
              </a:rPr>
            </a:br>
            <a:r>
              <a:rPr lang="pl-PL" altLang="pl-PL" sz="2400">
                <a:solidFill>
                  <a:srgbClr val="FFCC00"/>
                </a:solidFill>
              </a:rPr>
              <a:t>w astrobazie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16" y="0"/>
            <a:ext cx="4392953" cy="3294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249" y="3581434"/>
            <a:ext cx="4933257" cy="3276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70" y="-21164"/>
            <a:ext cx="4567449" cy="3425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133" name="pole tekstowe 5"/>
          <p:cNvSpPr txBox="1">
            <a:spLocks noChangeArrowheads="1"/>
          </p:cNvSpPr>
          <p:nvPr/>
        </p:nvSpPr>
        <p:spPr bwMode="auto">
          <a:xfrm>
            <a:off x="1314450" y="106363"/>
            <a:ext cx="3092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l-PL" altLang="pl-PL" sz="2400">
                <a:solidFill>
                  <a:srgbClr val="FFCC00"/>
                </a:solidFill>
              </a:rPr>
              <a:t>Odkrywamy planety</a:t>
            </a:r>
          </a:p>
        </p:txBody>
      </p:sp>
      <p:sp>
        <p:nvSpPr>
          <p:cNvPr id="48134" name="pole tekstowe 6"/>
          <p:cNvSpPr txBox="1">
            <a:spLocks noChangeArrowheads="1"/>
          </p:cNvSpPr>
          <p:nvPr/>
        </p:nvSpPr>
        <p:spPr bwMode="auto">
          <a:xfrm>
            <a:off x="6156325" y="-20638"/>
            <a:ext cx="3671888" cy="46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l-PL" altLang="pl-PL" sz="2400">
                <a:solidFill>
                  <a:srgbClr val="FFCC00"/>
                </a:solidFill>
              </a:rPr>
              <a:t>Kosmiczne Maluchy</a:t>
            </a:r>
          </a:p>
        </p:txBody>
      </p:sp>
      <p:sp>
        <p:nvSpPr>
          <p:cNvPr id="48135" name="pole tekstowe 7"/>
          <p:cNvSpPr txBox="1">
            <a:spLocks noChangeArrowheads="1"/>
          </p:cNvSpPr>
          <p:nvPr/>
        </p:nvSpPr>
        <p:spPr bwMode="auto">
          <a:xfrm>
            <a:off x="2316163" y="5934075"/>
            <a:ext cx="20732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l-PL" altLang="pl-PL" sz="2400">
                <a:solidFill>
                  <a:srgbClr val="FFCC00"/>
                </a:solidFill>
              </a:rPr>
              <a:t>W</a:t>
            </a:r>
            <a:r>
              <a:rPr lang="pl-PL" altLang="pl-PL">
                <a:solidFill>
                  <a:srgbClr val="FFCC00"/>
                </a:solidFill>
              </a:rPr>
              <a:t> </a:t>
            </a:r>
            <a:r>
              <a:rPr lang="pl-PL" altLang="pl-PL" sz="2400">
                <a:solidFill>
                  <a:srgbClr val="FFCC00"/>
                </a:solidFill>
              </a:rPr>
              <a:t>Chorwacji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079" y="3581434"/>
            <a:ext cx="4751781" cy="3159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137" name="pole tekstowe 6"/>
          <p:cNvSpPr txBox="1">
            <a:spLocks noChangeArrowheads="1"/>
          </p:cNvSpPr>
          <p:nvPr/>
        </p:nvSpPr>
        <p:spPr bwMode="auto">
          <a:xfrm>
            <a:off x="7164388" y="5934075"/>
            <a:ext cx="2484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l-PL" altLang="pl-PL" sz="2400">
                <a:solidFill>
                  <a:srgbClr val="FFC000"/>
                </a:solidFill>
              </a:rPr>
              <a:t>Astroszkoła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DSC_01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4049713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4515" name="Picture 3" descr="DSC_02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505200"/>
            <a:ext cx="4343400" cy="2884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4516" name="Picture 4" descr="DSC_02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457200"/>
            <a:ext cx="4343400" cy="2884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914" y="22737"/>
            <a:ext cx="2797031" cy="4208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202316"/>
            <a:ext cx="3995936" cy="2655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6" y="31846"/>
            <a:ext cx="5554072" cy="3688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6" y="3720745"/>
            <a:ext cx="4355167" cy="2892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3781425"/>
            <a:ext cx="4610100" cy="306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pole tekstowe 3"/>
          <p:cNvSpPr txBox="1">
            <a:spLocks noChangeArrowheads="1"/>
          </p:cNvSpPr>
          <p:nvPr/>
        </p:nvSpPr>
        <p:spPr bwMode="auto">
          <a:xfrm>
            <a:off x="325438" y="20638"/>
            <a:ext cx="41592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l-PL" altLang="pl-PL">
                <a:solidFill>
                  <a:srgbClr val="FFCC00"/>
                </a:solidFill>
              </a:rPr>
              <a:t>Nasze osiągnięcia</a:t>
            </a:r>
          </a:p>
        </p:txBody>
      </p:sp>
      <p:pic>
        <p:nvPicPr>
          <p:cNvPr id="51204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788" y="0"/>
            <a:ext cx="4394200" cy="291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pole tekstowe 3"/>
          <p:cNvSpPr txBox="1">
            <a:spLocks noChangeArrowheads="1"/>
          </p:cNvSpPr>
          <p:nvPr/>
        </p:nvSpPr>
        <p:spPr bwMode="auto">
          <a:xfrm>
            <a:off x="33338" y="655638"/>
            <a:ext cx="482600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buFontTx/>
              <a:buChar char="-"/>
            </a:pPr>
            <a:r>
              <a:rPr lang="pl-PL" altLang="pl-PL" sz="2000">
                <a:solidFill>
                  <a:srgbClr val="FFC000"/>
                </a:solidFill>
              </a:rPr>
              <a:t>laureaci i finaliści wojewódzkiego konkursu przedmiotowego z fizyki,</a:t>
            </a:r>
          </a:p>
          <a:p>
            <a:pPr>
              <a:buFontTx/>
              <a:buChar char="-"/>
            </a:pPr>
            <a:endParaRPr lang="pl-PL" altLang="pl-PL" sz="2000">
              <a:solidFill>
                <a:srgbClr val="FFC000"/>
              </a:solidFill>
            </a:endParaRPr>
          </a:p>
          <a:p>
            <a:pPr>
              <a:buFontTx/>
              <a:buChar char="-"/>
            </a:pPr>
            <a:r>
              <a:rPr lang="pl-PL" altLang="pl-PL" sz="2000">
                <a:solidFill>
                  <a:srgbClr val="FFC000"/>
                </a:solidFill>
              </a:rPr>
              <a:t>laureaci i finaliści wojewódzkiego konkursu z fizyki i astronomii,</a:t>
            </a:r>
          </a:p>
          <a:p>
            <a:pPr>
              <a:buFontTx/>
              <a:buChar char="-"/>
            </a:pPr>
            <a:endParaRPr lang="pl-PL" altLang="pl-PL" sz="2000">
              <a:solidFill>
                <a:srgbClr val="FFC000"/>
              </a:solidFill>
            </a:endParaRPr>
          </a:p>
          <a:p>
            <a:pPr>
              <a:buFontTx/>
              <a:buChar char="-"/>
            </a:pPr>
            <a:r>
              <a:rPr lang="pl-PL" altLang="pl-PL" sz="2000">
                <a:solidFill>
                  <a:srgbClr val="FFC000"/>
                </a:solidFill>
              </a:rPr>
              <a:t>laureaci wojewódzkiego konkursu astronomicznego, </a:t>
            </a:r>
          </a:p>
          <a:p>
            <a:pPr>
              <a:buFontTx/>
              <a:buChar char="-"/>
            </a:pPr>
            <a:endParaRPr lang="pl-PL" altLang="pl-PL" sz="2000">
              <a:solidFill>
                <a:srgbClr val="FFC000"/>
              </a:solidFill>
            </a:endParaRPr>
          </a:p>
        </p:txBody>
      </p:sp>
      <p:sp>
        <p:nvSpPr>
          <p:cNvPr id="51206" name="pole tekstowe 4"/>
          <p:cNvSpPr txBox="1">
            <a:spLocks noChangeArrowheads="1"/>
          </p:cNvSpPr>
          <p:nvPr/>
        </p:nvSpPr>
        <p:spPr bwMode="auto">
          <a:xfrm>
            <a:off x="4859338" y="2917825"/>
            <a:ext cx="41767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buFontTx/>
              <a:buChar char="-"/>
            </a:pPr>
            <a:r>
              <a:rPr lang="pl-PL" altLang="pl-PL" sz="2000">
                <a:solidFill>
                  <a:srgbClr val="FFC000"/>
                </a:solidFill>
              </a:rPr>
              <a:t>finalista zawodów centralnych LX olimpiady astronomicznej w Chorzowie,</a:t>
            </a:r>
          </a:p>
          <a:p>
            <a:pPr>
              <a:buFontTx/>
              <a:buChar char="-"/>
            </a:pPr>
            <a:r>
              <a:rPr lang="pl-PL" altLang="pl-PL" sz="2000">
                <a:solidFill>
                  <a:srgbClr val="FFC000"/>
                </a:solidFill>
              </a:rPr>
              <a:t>trzykrotny laureat   konkursu na referat z zakresu astronomii i astronautyki OMSA w Grudziądzu,</a:t>
            </a:r>
          </a:p>
          <a:p>
            <a:pPr>
              <a:buFontTx/>
              <a:buChar char="-"/>
            </a:pPr>
            <a:r>
              <a:rPr lang="pl-PL" altLang="pl-PL" sz="2000">
                <a:solidFill>
                  <a:srgbClr val="FFC000"/>
                </a:solidFill>
              </a:rPr>
              <a:t>laureaci konkursów astrofotograficznych,</a:t>
            </a:r>
          </a:p>
          <a:p>
            <a:pPr>
              <a:buFontTx/>
              <a:buChar char="-"/>
            </a:pPr>
            <a:r>
              <a:rPr lang="pl-PL" altLang="pl-PL" sz="2000">
                <a:solidFill>
                  <a:srgbClr val="FFC000"/>
                </a:solidFill>
              </a:rPr>
              <a:t>laureaci konkursu w ramach projektu Odkrywamy planety</a:t>
            </a:r>
          </a:p>
          <a:p>
            <a:pPr>
              <a:buFontTx/>
              <a:buChar char="-"/>
            </a:pPr>
            <a:endParaRPr lang="pl-PL" altLang="pl-PL" sz="200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5651500" y="0"/>
            <a:ext cx="3711575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3600">
                <a:solidFill>
                  <a:srgbClr val="FFCC00"/>
                </a:solidFill>
              </a:rPr>
              <a:t>FOTOGRAFIE NIEBA</a:t>
            </a:r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5773738" cy="3908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40163" y="2822575"/>
            <a:ext cx="5303837" cy="4035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142875" y="271462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4400">
                <a:solidFill>
                  <a:srgbClr val="FFCC00"/>
                </a:solidFill>
                <a:latin typeface="Arial" panose="020B0604020202020204" pitchFamily="34" charset="0"/>
              </a:rPr>
              <a:t>Księżyc I</a:t>
            </a:r>
          </a:p>
        </p:txBody>
      </p:sp>
      <p:pic>
        <p:nvPicPr>
          <p:cNvPr id="54275" name="Picture 4" descr="DSC_00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228600"/>
            <a:ext cx="10820400" cy="741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228600" y="5410200"/>
            <a:ext cx="4572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l-PL" altLang="pl-PL" sz="4000">
                <a:solidFill>
                  <a:srgbClr val="FFCC00"/>
                </a:solidFill>
              </a:rPr>
              <a:t>KSIĘŻYC I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32" cy="4318"/>
          </a:xfrm>
        </p:grpSpPr>
        <p:pic>
          <p:nvPicPr>
            <p:cNvPr id="5632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32" cy="4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56326" name="Text Box 4"/>
            <p:cNvSpPr txBox="1">
              <a:spLocks noChangeArrowheads="1"/>
            </p:cNvSpPr>
            <p:nvPr/>
          </p:nvSpPr>
          <p:spPr bwMode="auto">
            <a:xfrm>
              <a:off x="0" y="0"/>
              <a:ext cx="5732" cy="4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>
                <a:spcBef>
                  <a:spcPct val="500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pl-PL" altLang="pl-PL"/>
            </a:p>
          </p:txBody>
        </p:sp>
      </p:grpSp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468313" y="1700213"/>
            <a:ext cx="28844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4000">
                <a:solidFill>
                  <a:srgbClr val="FFCC00"/>
                </a:solidFill>
                <a:latin typeface="Arial" panose="020B0604020202020204" pitchFamily="34" charset="0"/>
              </a:rPr>
              <a:t>KSIĘŻYC II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 additive="repl"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286000"/>
            <a:ext cx="685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pole tekstowe 3"/>
          <p:cNvSpPr txBox="1">
            <a:spLocks noChangeArrowheads="1"/>
          </p:cNvSpPr>
          <p:nvPr/>
        </p:nvSpPr>
        <p:spPr bwMode="auto">
          <a:xfrm>
            <a:off x="6732588" y="0"/>
            <a:ext cx="41767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l-PL" altLang="pl-PL">
                <a:solidFill>
                  <a:srgbClr val="FFCC00"/>
                </a:solidFill>
              </a:rPr>
              <a:t>Księżyc III</a:t>
            </a:r>
          </a:p>
        </p:txBody>
      </p:sp>
      <p:pic>
        <p:nvPicPr>
          <p:cNvPr id="58372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013" y="0"/>
            <a:ext cx="7848601" cy="441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475" y="-100013"/>
            <a:ext cx="3673475" cy="458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875"/>
            <a:ext cx="5091113" cy="544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13" y="2997200"/>
            <a:ext cx="3049587" cy="411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pole tekstowe 7"/>
          <p:cNvSpPr txBox="1">
            <a:spLocks noChangeArrowheads="1"/>
          </p:cNvSpPr>
          <p:nvPr/>
        </p:nvSpPr>
        <p:spPr bwMode="auto">
          <a:xfrm>
            <a:off x="0" y="6350"/>
            <a:ext cx="5149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l-PL" altLang="pl-PL" sz="2400">
                <a:solidFill>
                  <a:srgbClr val="FFC000"/>
                </a:solidFill>
              </a:rPr>
              <a:t>Plamy i protuberancje słoneczne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263" y="3271838"/>
            <a:ext cx="1958975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163" y="3194050"/>
            <a:ext cx="1960562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438" y="3213100"/>
            <a:ext cx="1960562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7813" y="3213100"/>
            <a:ext cx="1960563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6" name="Obraz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75" y="3213100"/>
            <a:ext cx="1960563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7" name="Obraz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950" y="3241675"/>
            <a:ext cx="1958975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8" name="pole tekstowe 13"/>
          <p:cNvSpPr txBox="1">
            <a:spLocks noChangeArrowheads="1"/>
          </p:cNvSpPr>
          <p:nvPr/>
        </p:nvSpPr>
        <p:spPr bwMode="auto">
          <a:xfrm>
            <a:off x="1682750" y="836613"/>
            <a:ext cx="57038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l-PL" altLang="pl-PL">
                <a:solidFill>
                  <a:srgbClr val="FFC000"/>
                </a:solidFill>
              </a:rPr>
              <a:t>Zaćmienie Słońca</a:t>
            </a:r>
          </a:p>
          <a:p>
            <a:pPr algn="ctr"/>
            <a:r>
              <a:rPr lang="pl-PL" altLang="pl-PL">
                <a:solidFill>
                  <a:srgbClr val="FFC000"/>
                </a:solidFill>
              </a:rPr>
              <a:t>20.03.2015r.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02013"/>
            <a:ext cx="5105400" cy="34559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0" y="4275138"/>
            <a:ext cx="4500563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3600">
                <a:solidFill>
                  <a:srgbClr val="FFCC00"/>
                </a:solidFill>
                <a:latin typeface="Arial" panose="020B0604020202020204" pitchFamily="34" charset="0"/>
              </a:rPr>
              <a:t> Jowisz z księżycami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004" y="188640"/>
            <a:ext cx="4374592" cy="2996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1663700"/>
            <a:ext cx="45005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l-PL" altLang="pl-PL" sz="3600">
                <a:solidFill>
                  <a:srgbClr val="FFCC00"/>
                </a:solidFill>
                <a:latin typeface="Arial" panose="020B0604020202020204" pitchFamily="34" charset="0"/>
              </a:rPr>
              <a:t> Saturn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utoUpdateAnimBg="0"/>
      <p:bldP spid="8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10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54125"/>
            <a:ext cx="8408988" cy="558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Text Box 1028"/>
          <p:cNvSpPr txBox="1">
            <a:spLocks noChangeArrowheads="1"/>
          </p:cNvSpPr>
          <p:nvPr/>
        </p:nvSpPr>
        <p:spPr bwMode="auto">
          <a:xfrm>
            <a:off x="1331913" y="476250"/>
            <a:ext cx="6624637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ts val="1500"/>
              </a:spcBef>
              <a:buClrTx/>
              <a:buFontTx/>
              <a:buNone/>
            </a:pPr>
            <a:r>
              <a:rPr lang="pl-PL" altLang="pl-PL" sz="2000">
                <a:solidFill>
                  <a:srgbClr val="DEB006"/>
                </a:solidFill>
                <a:latin typeface="Arial" panose="020B0604020202020204" pitchFamily="34" charset="0"/>
              </a:rPr>
              <a:t>Gromada kulista Herkulesa, M13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10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5" y="-258763"/>
            <a:ext cx="5667375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3253" name="Text Box 1029"/>
          <p:cNvSpPr txBox="1">
            <a:spLocks noChangeArrowheads="1"/>
          </p:cNvSpPr>
          <p:nvPr/>
        </p:nvSpPr>
        <p:spPr bwMode="auto">
          <a:xfrm>
            <a:off x="-180975" y="6165850"/>
            <a:ext cx="3943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ts val="1500"/>
              </a:spcBef>
              <a:buClrTx/>
              <a:buFontTx/>
              <a:buNone/>
            </a:pPr>
            <a:r>
              <a:rPr lang="pl-PL" altLang="pl-PL" sz="2000">
                <a:solidFill>
                  <a:srgbClr val="DEB006"/>
                </a:solidFill>
                <a:latin typeface="Arial" panose="020B0604020202020204" pitchFamily="34" charset="0"/>
              </a:rPr>
              <a:t>Mgławica Oriona, M42</a:t>
            </a:r>
          </a:p>
        </p:txBody>
      </p:sp>
      <p:sp>
        <p:nvSpPr>
          <p:cNvPr id="53254" name="Text Box 1030"/>
          <p:cNvSpPr txBox="1">
            <a:spLocks noChangeArrowheads="1"/>
          </p:cNvSpPr>
          <p:nvPr/>
        </p:nvSpPr>
        <p:spPr bwMode="auto">
          <a:xfrm>
            <a:off x="4083050" y="190500"/>
            <a:ext cx="6248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l-PL" altLang="pl-PL" sz="3200">
                <a:solidFill>
                  <a:srgbClr val="FFCC00"/>
                </a:solidFill>
              </a:rPr>
              <a:t>Obiekty dalekiego nieba</a:t>
            </a:r>
          </a:p>
        </p:txBody>
      </p:sp>
      <p:pic>
        <p:nvPicPr>
          <p:cNvPr id="65541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517900"/>
            <a:ext cx="558165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 autoUpdateAnimBg="0"/>
      <p:bldP spid="53254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304800" y="-344488"/>
            <a:ext cx="8686800" cy="1982788"/>
          </a:xfrm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altLang="pl-PL" smtClean="0">
                <a:solidFill>
                  <a:srgbClr val="DEB006"/>
                </a:solidFill>
              </a:rPr>
              <a:t>Przejście Wenus na tle tarczy Słońca</a:t>
            </a:r>
            <a:r>
              <a:rPr lang="pl-PL" altLang="pl-PL" smtClean="0">
                <a:solidFill>
                  <a:srgbClr val="DEB006"/>
                </a:solidFill>
                <a:latin typeface="Arial" panose="020B0604020202020204" pitchFamily="34" charset="0"/>
              </a:rPr>
              <a:t>   </a:t>
            </a:r>
            <a:r>
              <a:rPr lang="pl-PL" altLang="pl-PL" sz="3600" smtClean="0">
                <a:solidFill>
                  <a:srgbClr val="DEB006"/>
                </a:solidFill>
              </a:rPr>
              <a:t> (06.06.2012r.)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286000"/>
            <a:ext cx="35814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7588" name="Text Box 3"/>
          <p:cNvSpPr txBox="1">
            <a:spLocks noChangeArrowheads="1"/>
          </p:cNvSpPr>
          <p:nvPr/>
        </p:nvSpPr>
        <p:spPr bwMode="auto">
          <a:xfrm>
            <a:off x="304800" y="4724400"/>
            <a:ext cx="4419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ts val="1125"/>
              </a:spcBef>
              <a:buClrTx/>
              <a:buFontTx/>
              <a:buNone/>
            </a:pPr>
            <a:r>
              <a:rPr lang="pl-PL" altLang="pl-PL" sz="1800" b="0">
                <a:solidFill>
                  <a:srgbClr val="DEB006"/>
                </a:solidFill>
                <a:latin typeface="Arial" panose="020B0604020202020204" pitchFamily="34" charset="0"/>
              </a:rPr>
              <a:t>Miejsce obserwacji tranzytu Wenus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1371600"/>
            <a:ext cx="3200400" cy="240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4343400"/>
            <a:ext cx="3200400" cy="240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7591" name="Text Box 6"/>
          <p:cNvSpPr txBox="1">
            <a:spLocks noChangeArrowheads="1"/>
          </p:cNvSpPr>
          <p:nvPr/>
        </p:nvSpPr>
        <p:spPr bwMode="auto">
          <a:xfrm>
            <a:off x="4343400" y="3810000"/>
            <a:ext cx="4267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ts val="1500"/>
              </a:spcBef>
              <a:buClrTx/>
              <a:buFontTx/>
              <a:buNone/>
            </a:pPr>
            <a:r>
              <a:rPr lang="pl-PL" altLang="pl-PL" sz="2400" b="0">
                <a:solidFill>
                  <a:srgbClr val="DEB006"/>
                </a:solidFill>
                <a:latin typeface="Arial" panose="020B0604020202020204" pitchFamily="34" charset="0"/>
              </a:rPr>
              <a:t>Obserwatorzy tranzytu Wenus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533400"/>
            <a:ext cx="8534400" cy="1143000"/>
          </a:xfrm>
        </p:spPr>
        <p:txBody>
          <a:bodyPr/>
          <a:lstStyle/>
          <a:p>
            <a:r>
              <a:rPr lang="pl-PL" altLang="pl-PL" sz="3600" smtClean="0">
                <a:solidFill>
                  <a:srgbClr val="FFCC00"/>
                </a:solidFill>
              </a:rPr>
              <a:t>Tranzyt Wenus w krajobrazie Kujaw </a:t>
            </a:r>
            <a:br>
              <a:rPr lang="pl-PL" altLang="pl-PL" sz="3600" smtClean="0">
                <a:solidFill>
                  <a:srgbClr val="FFCC00"/>
                </a:solidFill>
              </a:rPr>
            </a:br>
            <a:r>
              <a:rPr lang="pl-PL" altLang="pl-PL" sz="3600" smtClean="0">
                <a:solidFill>
                  <a:srgbClr val="FFCC00"/>
                </a:solidFill>
              </a:rPr>
              <a:t>z charakterystycznym zielonym promieniem.</a:t>
            </a:r>
          </a:p>
        </p:txBody>
      </p:sp>
      <p:pic>
        <p:nvPicPr>
          <p:cNvPr id="46085" name="Picture 5" descr="Zielony Pierścień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209800"/>
            <a:ext cx="3886200" cy="3355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086" name="Picture 6" descr="Wiatrak-Tranzy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0"/>
            <a:ext cx="4724400" cy="3138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mtClean="0">
                <a:solidFill>
                  <a:srgbClr val="FFCC00"/>
                </a:solidFill>
              </a:rPr>
              <a:t>Tranzyt Wenus</a:t>
            </a:r>
          </a:p>
        </p:txBody>
      </p:sp>
      <p:pic>
        <p:nvPicPr>
          <p:cNvPr id="70659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119188"/>
            <a:ext cx="8640762" cy="5738812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altLang="pl-PL" smtClean="0"/>
          </a:p>
        </p:txBody>
      </p:sp>
      <p:pic>
        <p:nvPicPr>
          <p:cNvPr id="71683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9350" y="1700213"/>
            <a:ext cx="7604125" cy="5027612"/>
          </a:xfrm>
        </p:spPr>
      </p:pic>
      <p:sp>
        <p:nvSpPr>
          <p:cNvPr id="71684" name="pole tekstowe 5"/>
          <p:cNvSpPr txBox="1">
            <a:spLocks noChangeArrowheads="1"/>
          </p:cNvSpPr>
          <p:nvPr/>
        </p:nvSpPr>
        <p:spPr bwMode="auto">
          <a:xfrm>
            <a:off x="2339975" y="404813"/>
            <a:ext cx="48958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l-PL" altLang="pl-PL" sz="2800">
                <a:solidFill>
                  <a:srgbClr val="FFC000"/>
                </a:solidFill>
              </a:rPr>
              <a:t>    Tranzyt Merkurego</a:t>
            </a:r>
          </a:p>
          <a:p>
            <a:pPr algn="ctr"/>
            <a:r>
              <a:rPr lang="pl-PL" altLang="pl-PL" sz="2800">
                <a:solidFill>
                  <a:srgbClr val="FFC000"/>
                </a:solidFill>
              </a:rPr>
              <a:t>  09.05.2016r.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28588"/>
            <a:ext cx="8143875" cy="1212850"/>
          </a:xfrm>
        </p:spPr>
        <p:txBody>
          <a:bodyPr/>
          <a:lstStyle/>
          <a:p>
            <a:r>
              <a:rPr lang="pl-PL" altLang="pl-PL" sz="2800" smtClean="0">
                <a:solidFill>
                  <a:srgbClr val="FFCC00"/>
                </a:solidFill>
                <a:latin typeface="Arial" panose="020B0604020202020204" pitchFamily="34" charset="0"/>
              </a:rPr>
              <a:t>Zakrycie Jowisza przez Księżyc</a:t>
            </a:r>
            <a:br>
              <a:rPr lang="pl-PL" altLang="pl-PL" sz="2800" smtClean="0">
                <a:solidFill>
                  <a:srgbClr val="FFCC00"/>
                </a:solidFill>
                <a:latin typeface="Arial" panose="020B0604020202020204" pitchFamily="34" charset="0"/>
              </a:rPr>
            </a:br>
            <a:r>
              <a:rPr lang="pl-PL" altLang="pl-PL" sz="2800" smtClean="0">
                <a:solidFill>
                  <a:srgbClr val="FFCC00"/>
                </a:solidFill>
                <a:latin typeface="Arial" panose="020B0604020202020204" pitchFamily="34" charset="0"/>
              </a:rPr>
              <a:t>lipiec 2012r.</a:t>
            </a:r>
          </a:p>
        </p:txBody>
      </p:sp>
      <p:pic>
        <p:nvPicPr>
          <p:cNvPr id="72707" name="Picture 4" descr="DSC_03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4176712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8" name="Picture 5" descr="DSC_038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125538"/>
            <a:ext cx="4319587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6" descr="DSC_039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75" y="3573463"/>
            <a:ext cx="4510088" cy="299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0" name="Picture 7" descr="DSC_045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005263"/>
            <a:ext cx="3970338" cy="263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ytuł 1"/>
          <p:cNvSpPr>
            <a:spLocks noGrp="1"/>
          </p:cNvSpPr>
          <p:nvPr>
            <p:ph type="title"/>
          </p:nvPr>
        </p:nvSpPr>
        <p:spPr>
          <a:xfrm>
            <a:off x="431800" y="-204788"/>
            <a:ext cx="8226425" cy="1433513"/>
          </a:xfrm>
        </p:spPr>
        <p:txBody>
          <a:bodyPr/>
          <a:lstStyle/>
          <a:p>
            <a:r>
              <a:rPr lang="pl-PL" altLang="pl-PL" b="1" smtClean="0">
                <a:solidFill>
                  <a:srgbClr val="FFCC00"/>
                </a:solidFill>
              </a:rPr>
              <a:t>Kometa Pannstars</a:t>
            </a:r>
          </a:p>
        </p:txBody>
      </p:sp>
      <p:pic>
        <p:nvPicPr>
          <p:cNvPr id="73731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241425"/>
            <a:ext cx="7192962" cy="477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2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3603625"/>
            <a:ext cx="4699000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3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4988" y="765175"/>
            <a:ext cx="5946776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altLang="pl-PL" smtClean="0"/>
          </a:p>
        </p:txBody>
      </p:sp>
      <p:sp>
        <p:nvSpPr>
          <p:cNvPr id="74755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altLang="pl-PL" smtClean="0"/>
          </a:p>
          <a:p>
            <a:endParaRPr lang="pl-PL" altLang="pl-PL" smtClean="0"/>
          </a:p>
          <a:p>
            <a:pPr algn="ctr"/>
            <a:r>
              <a:rPr lang="pl-PL" altLang="pl-PL" smtClean="0">
                <a:solidFill>
                  <a:srgbClr val="FFC000"/>
                </a:solidFill>
              </a:rPr>
              <a:t>10 czerwca 2017 roku w sobotę</a:t>
            </a:r>
          </a:p>
          <a:p>
            <a:pPr algn="ctr"/>
            <a:r>
              <a:rPr lang="pl-PL" altLang="pl-PL" smtClean="0">
                <a:solidFill>
                  <a:srgbClr val="FFC000"/>
                </a:solidFill>
              </a:rPr>
              <a:t>odbędzie się w Radziejowie  </a:t>
            </a:r>
          </a:p>
          <a:p>
            <a:pPr algn="ctr"/>
            <a:r>
              <a:rPr lang="pl-PL" altLang="pl-PL" smtClean="0">
                <a:solidFill>
                  <a:srgbClr val="FFC000"/>
                </a:solidFill>
              </a:rPr>
              <a:t>Astrofestiwal </a:t>
            </a:r>
          </a:p>
          <a:p>
            <a:pPr algn="ctr"/>
            <a:r>
              <a:rPr lang="pl-PL" altLang="pl-PL" smtClean="0">
                <a:solidFill>
                  <a:srgbClr val="FFC000"/>
                </a:solidFill>
              </a:rPr>
              <a:t> wojewódzkie święto sympatyków astronomii</a:t>
            </a:r>
          </a:p>
        </p:txBody>
      </p:sp>
      <p:sp>
        <p:nvSpPr>
          <p:cNvPr id="74756" name="pole tekstowe 3"/>
          <p:cNvSpPr txBox="1">
            <a:spLocks noChangeArrowheads="1"/>
          </p:cNvSpPr>
          <p:nvPr/>
        </p:nvSpPr>
        <p:spPr bwMode="auto">
          <a:xfrm>
            <a:off x="3276600" y="611188"/>
            <a:ext cx="30305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pl-PL" altLang="pl-PL">
                <a:solidFill>
                  <a:srgbClr val="FFC000"/>
                </a:solidFill>
              </a:rPr>
              <a:t>Zaproszenie!</a:t>
            </a:r>
          </a:p>
        </p:txBody>
      </p:sp>
    </p:spTree>
  </p:cSld>
  <p:clrMapOvr>
    <a:masterClrMapping/>
  </p:clrMapOvr>
  <p:transition>
    <p:rand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WordArt 4"/>
          <p:cNvSpPr>
            <a:spLocks noChangeArrowheads="1" noChangeShapeType="1" noTextEdit="1"/>
          </p:cNvSpPr>
          <p:nvPr/>
        </p:nvSpPr>
        <p:spPr bwMode="auto">
          <a:xfrm>
            <a:off x="449263" y="260350"/>
            <a:ext cx="8532812" cy="3141663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291778"/>
              </a:avLst>
            </a:prstTxWarp>
          </a:bodyPr>
          <a:lstStyle/>
          <a:p>
            <a:pPr algn="ctr"/>
            <a:endParaRPr lang="pl-PL" sz="4000" kern="10">
              <a:ln w="9360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75779" name="WordArt 5"/>
          <p:cNvSpPr>
            <a:spLocks noChangeArrowheads="1" noChangeShapeType="1" noTextEdit="1"/>
          </p:cNvSpPr>
          <p:nvPr/>
        </p:nvSpPr>
        <p:spPr bwMode="auto">
          <a:xfrm>
            <a:off x="2771775" y="692150"/>
            <a:ext cx="3405188" cy="71913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endParaRPr lang="pl-PL" kern="10">
              <a:ln w="9360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75780" name="Oval 6"/>
          <p:cNvSpPr>
            <a:spLocks noChangeArrowheads="1"/>
          </p:cNvSpPr>
          <p:nvPr/>
        </p:nvSpPr>
        <p:spPr bwMode="auto">
          <a:xfrm>
            <a:off x="3059113" y="981075"/>
            <a:ext cx="2160587" cy="4176713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/>
          </a:p>
        </p:txBody>
      </p:sp>
      <p:pic>
        <p:nvPicPr>
          <p:cNvPr id="75781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75" y="4941888"/>
            <a:ext cx="1760538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2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44725"/>
            <a:ext cx="91440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3" name="pole tekstowe 5"/>
          <p:cNvSpPr txBox="1">
            <a:spLocks noChangeArrowheads="1"/>
          </p:cNvSpPr>
          <p:nvPr/>
        </p:nvSpPr>
        <p:spPr bwMode="auto">
          <a:xfrm>
            <a:off x="257175" y="390525"/>
            <a:ext cx="856297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l-PL" altLang="pl-PL" sz="2800">
                <a:solidFill>
                  <a:srgbClr val="FFCC00"/>
                </a:solidFill>
              </a:rPr>
              <a:t>Prezentację wykonali  uczniowie i opiekunowie                                       Astrobazy w Radziejowie</a:t>
            </a:r>
          </a:p>
          <a:p>
            <a:pPr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 sz="2800">
              <a:solidFill>
                <a:srgbClr val="FFCC00"/>
              </a:solidFill>
            </a:endParaRPr>
          </a:p>
          <a:p>
            <a:pPr algn="ctr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 sz="2800">
              <a:solidFill>
                <a:srgbClr val="FFCC00"/>
              </a:solidFill>
            </a:endParaRPr>
          </a:p>
        </p:txBody>
      </p:sp>
      <p:sp>
        <p:nvSpPr>
          <p:cNvPr id="75784" name="pole tekstowe 1"/>
          <p:cNvSpPr txBox="1">
            <a:spLocks noChangeArrowheads="1"/>
          </p:cNvSpPr>
          <p:nvPr/>
        </p:nvSpPr>
        <p:spPr bwMode="auto">
          <a:xfrm>
            <a:off x="4284663" y="5591175"/>
            <a:ext cx="32400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l-PL" altLang="pl-PL" sz="2400">
                <a:solidFill>
                  <a:srgbClr val="FFC000"/>
                </a:solidFill>
              </a:rPr>
              <a:t>01 kwietnia 2017r.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Calibri"/>
        <a:ea typeface="Lucida Sans Unicode"/>
        <a:cs typeface="Lucida Sans Unicode"/>
      </a:majorFont>
      <a:minorFont>
        <a:latin typeface="Calibri"/>
        <a:ea typeface="Lucida Sans Unicode"/>
        <a:cs typeface="Lucida Sans Unicode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1546</TotalTime>
  <Words>434</Words>
  <Application>Microsoft Office PowerPoint</Application>
  <PresentationFormat>Pokaz na ekranie (4:3)</PresentationFormat>
  <Paragraphs>93</Paragraphs>
  <Slides>45</Slides>
  <Notes>16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45</vt:i4>
      </vt:variant>
    </vt:vector>
  </HeadingPairs>
  <TitlesOfParts>
    <vt:vector size="50" baseType="lpstr">
      <vt:lpstr>Arial</vt:lpstr>
      <vt:lpstr>Lucida Sans Unicode</vt:lpstr>
      <vt:lpstr>Calibri</vt:lpstr>
      <vt:lpstr>Times New Roman</vt:lpstr>
      <vt:lpstr>Projekt domyślny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Współpracujemy z okolicznymi przedszkolami i szkołami różnego typu – organizujemy pokazy dla uczniów.</vt:lpstr>
      <vt:lpstr>Przyjęliśmy liczne wycieczki z Polski i zagranicy.</vt:lpstr>
      <vt:lpstr>Prezentacja programu PowerPoint</vt:lpstr>
      <vt:lpstr>Prezentacja programu PowerPoint</vt:lpstr>
      <vt:lpstr>Prezentacja programu PowerPoint</vt:lpstr>
      <vt:lpstr>Mamy  przyjaciół w Toruniu…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Przejście Wenus na tle tarczy Słońca    (06.06.2012r.)</vt:lpstr>
      <vt:lpstr>Tranzyt Wenus w krajobrazie Kujaw  z charakterystycznym zielonym promieniem.</vt:lpstr>
      <vt:lpstr>Tranzyt Wenus</vt:lpstr>
      <vt:lpstr>Prezentacja programu PowerPoint</vt:lpstr>
      <vt:lpstr>Zakrycie Jowisza przez Księżyc lipiec 2012r.</vt:lpstr>
      <vt:lpstr>Kometa Pannstars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ASTROBAZA</dc:title>
  <dc:creator>Xxx</dc:creator>
  <cp:lastModifiedBy>Winicjusz Drozdowski</cp:lastModifiedBy>
  <cp:revision>133</cp:revision>
  <cp:lastPrinted>1601-01-01T00:00:00Z</cp:lastPrinted>
  <dcterms:created xsi:type="dcterms:W3CDTF">2011-11-03T07:20:54Z</dcterms:created>
  <dcterms:modified xsi:type="dcterms:W3CDTF">2017-04-02T14:38:17Z</dcterms:modified>
</cp:coreProperties>
</file>