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sldIdLst>
    <p:sldId id="780" r:id="rId2"/>
    <p:sldId id="832" r:id="rId3"/>
    <p:sldId id="837" r:id="rId4"/>
    <p:sldId id="838" r:id="rId5"/>
    <p:sldId id="801" r:id="rId6"/>
    <p:sldId id="815" r:id="rId7"/>
    <p:sldId id="825" r:id="rId8"/>
    <p:sldId id="833" r:id="rId9"/>
    <p:sldId id="826" r:id="rId10"/>
    <p:sldId id="834" r:id="rId11"/>
    <p:sldId id="830" r:id="rId12"/>
    <p:sldId id="824" r:id="rId13"/>
    <p:sldId id="835" r:id="rId14"/>
    <p:sldId id="827" r:id="rId15"/>
    <p:sldId id="829" r:id="rId16"/>
    <p:sldId id="836" r:id="rId17"/>
    <p:sldId id="831" r:id="rId18"/>
    <p:sldId id="800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ek Retlewski" initials="MR" lastIdx="0" clrIdx="0"/>
  <p:cmAuthor id="1" name="Ewelina Babicka-Zarębska" initials="EB" lastIdx="1" clrIdx="1">
    <p:extLst>
      <p:ext uri="{19B8F6BF-5375-455C-9EA6-DF929625EA0E}">
        <p15:presenceInfo xmlns:p15="http://schemas.microsoft.com/office/powerpoint/2012/main" userId="S-1-5-21-2619306676-2800222060-3362172700-3922" providerId="AD"/>
      </p:ext>
    </p:extLst>
  </p:cmAuthor>
  <p:cmAuthor id="2" name="A.Imiela" initials="AI" lastIdx="4" clrIdx="2">
    <p:extLst>
      <p:ext uri="{19B8F6BF-5375-455C-9EA6-DF929625EA0E}">
        <p15:presenceInfo xmlns:p15="http://schemas.microsoft.com/office/powerpoint/2012/main" userId="A.Imi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0000"/>
    <a:srgbClr val="6E6E6E"/>
    <a:srgbClr val="FF0032"/>
    <a:srgbClr val="0000FF"/>
    <a:srgbClr val="0C14D1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8" autoAdjust="0"/>
    <p:restoredTop sz="96710" autoAdjust="0"/>
  </p:normalViewPr>
  <p:slideViewPr>
    <p:cSldViewPr snapToGrid="0" showGuides="1">
      <p:cViewPr varScale="1">
        <p:scale>
          <a:sx n="107" d="100"/>
          <a:sy n="107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6" tIns="47779" rIns="95556" bIns="4777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5556" tIns="47779" rIns="95556" bIns="47779" rtlCol="0"/>
          <a:lstStyle>
            <a:lvl1pPr algn="r">
              <a:defRPr sz="1300"/>
            </a:lvl1pPr>
          </a:lstStyle>
          <a:p>
            <a:fld id="{D4276C7A-E677-4BAA-9A92-6B9358720C9E}" type="datetimeFigureOut">
              <a:rPr lang="pl-PL" smtClean="0"/>
              <a:pPr/>
              <a:t>21.12.2020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6" tIns="47779" rIns="95556" bIns="4777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56" tIns="47779" rIns="95556" bIns="47779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6" tIns="47779" rIns="95556" bIns="4777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5556" tIns="47779" rIns="95556" bIns="47779" rtlCol="0" anchor="b"/>
          <a:lstStyle>
            <a:lvl1pPr algn="r">
              <a:defRPr sz="1300"/>
            </a:lvl1pPr>
          </a:lstStyle>
          <a:p>
            <a:fld id="{FECFCBE7-92AA-4ECB-9526-792E3D8CB6B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7224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FCBE7-92AA-4ECB-9526-792E3D8CB6BC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651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1658" y="1959429"/>
            <a:ext cx="6858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549276" y="581820"/>
            <a:ext cx="2650874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5328309"/>
            <a:ext cx="7351211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7561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T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3014663" y="2011680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5"/>
          </p:nvPr>
        </p:nvSpPr>
        <p:spPr>
          <a:xfrm>
            <a:off x="657223" y="2102845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5" name="Symbol zastępczy obrazu 5"/>
          <p:cNvSpPr>
            <a:spLocks noGrp="1"/>
          </p:cNvSpPr>
          <p:nvPr>
            <p:ph type="pic" sz="quarter" idx="18"/>
          </p:nvPr>
        </p:nvSpPr>
        <p:spPr>
          <a:xfrm>
            <a:off x="657223" y="3522297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9" name="Symbol zastępczy obrazu 5"/>
          <p:cNvSpPr>
            <a:spLocks noGrp="1"/>
          </p:cNvSpPr>
          <p:nvPr>
            <p:ph type="pic" sz="quarter" idx="21"/>
          </p:nvPr>
        </p:nvSpPr>
        <p:spPr>
          <a:xfrm>
            <a:off x="657223" y="4941749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16" name="Symbol zastępczy tekstu 9"/>
          <p:cNvSpPr>
            <a:spLocks noGrp="1"/>
          </p:cNvSpPr>
          <p:nvPr>
            <p:ph type="body" sz="quarter" idx="23" hasCustomPrompt="1"/>
          </p:nvPr>
        </p:nvSpPr>
        <p:spPr>
          <a:xfrm>
            <a:off x="3014663" y="3431132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22" name="Symbol zastępczy tekstu 9"/>
          <p:cNvSpPr>
            <a:spLocks noGrp="1"/>
          </p:cNvSpPr>
          <p:nvPr>
            <p:ph type="body" sz="quarter" idx="24" hasCustomPrompt="1"/>
          </p:nvPr>
        </p:nvSpPr>
        <p:spPr>
          <a:xfrm>
            <a:off x="3014662" y="4853267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836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2024064"/>
            <a:ext cx="6553199" cy="14248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gospodarka: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3" name="Symbol zastępczy tekstu 9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2" y="3448936"/>
            <a:ext cx="6553199" cy="1419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przedsięwzięcia: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7" name="Symbol zastępczy tekstu 9"/>
          <p:cNvSpPr>
            <a:spLocks noGrp="1"/>
          </p:cNvSpPr>
          <p:nvPr>
            <p:ph type="body" sz="quarter" idx="19" hasCustomPrompt="1"/>
          </p:nvPr>
        </p:nvSpPr>
        <p:spPr>
          <a:xfrm>
            <a:off x="552452" y="4868387"/>
            <a:ext cx="6553199" cy="13527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43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414141"/>
                </a:solidFill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99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79530" y="1612450"/>
            <a:ext cx="8433287" cy="263130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l-PL" sz="4000" b="1" dirty="0">
                <a:latin typeface="Calibri" panose="020F0502020204030204" pitchFamily="34" charset="0"/>
                <a:cs typeface="Calibri" panose="020F0502020204030204" pitchFamily="34" charset="0"/>
              </a:rPr>
              <a:t>Strategia rozwoju </a:t>
            </a:r>
            <a:br>
              <a:rPr lang="pl-PL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000" b="1" dirty="0">
                <a:latin typeface="Calibri" panose="020F0502020204030204" pitchFamily="34" charset="0"/>
                <a:cs typeface="Calibri" panose="020F0502020204030204" pitchFamily="34" charset="0"/>
              </a:rPr>
              <a:t>województwa kujawsko-pomorskiego </a:t>
            </a:r>
            <a:br>
              <a:rPr lang="pl-PL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000" b="1" dirty="0">
                <a:latin typeface="Calibri" panose="020F0502020204030204" pitchFamily="34" charset="0"/>
                <a:cs typeface="Calibri" panose="020F0502020204030204" pitchFamily="34" charset="0"/>
              </a:rPr>
              <a:t>do 2030 roku </a:t>
            </a:r>
          </a:p>
          <a:p>
            <a:pPr algn="ctr">
              <a:spcBef>
                <a:spcPts val="0"/>
              </a:spcBef>
            </a:pPr>
            <a:endParaRPr lang="pl-P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64634" y="4890036"/>
            <a:ext cx="8863081" cy="75054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Piotr </a:t>
            </a:r>
            <a:r>
              <a:rPr lang="pl-PL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Całbecki</a:t>
            </a:r>
            <a:endParaRPr lang="pl-PL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Marszałek Województwa Kujawsko-Pomorskiego</a:t>
            </a:r>
          </a:p>
        </p:txBody>
      </p:sp>
      <p:sp>
        <p:nvSpPr>
          <p:cNvPr id="5" name="Prostokąt 4"/>
          <p:cNvSpPr/>
          <p:nvPr/>
        </p:nvSpPr>
        <p:spPr>
          <a:xfrm>
            <a:off x="436728" y="6253323"/>
            <a:ext cx="668741" cy="393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dtytuł 2"/>
          <p:cNvSpPr txBox="1">
            <a:spLocks/>
          </p:cNvSpPr>
          <p:nvPr/>
        </p:nvSpPr>
        <p:spPr>
          <a:xfrm>
            <a:off x="64634" y="5987761"/>
            <a:ext cx="8863081" cy="446830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21 grudnia 2020 r.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FB7820D-D0D9-4D62-9EFA-D3855EEDFD92}"/>
              </a:ext>
            </a:extLst>
          </p:cNvPr>
          <p:cNvSpPr txBox="1"/>
          <p:nvPr/>
        </p:nvSpPr>
        <p:spPr>
          <a:xfrm>
            <a:off x="683664" y="3859007"/>
            <a:ext cx="7789873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Strategia Przyspieszenia 2030+</a:t>
            </a:r>
          </a:p>
        </p:txBody>
      </p:sp>
    </p:spTree>
    <p:extLst>
      <p:ext uri="{BB962C8B-B14F-4D97-AF65-F5344CB8AC3E}">
        <p14:creationId xmlns:p14="http://schemas.microsoft.com/office/powerpoint/2010/main" val="183899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389554"/>
            <a:ext cx="872867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500" b="1" dirty="0">
                <a:solidFill>
                  <a:srgbClr val="C00000"/>
                </a:solidFill>
              </a:rPr>
              <a:t>Szczególna rola Samorządu Województwa </a:t>
            </a:r>
          </a:p>
          <a:p>
            <a:r>
              <a:rPr lang="pl-PL" sz="3500" b="1" dirty="0">
                <a:solidFill>
                  <a:srgbClr val="C00000"/>
                </a:solidFill>
              </a:rPr>
              <a:t>w kreowaniu rozwoju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349623" y="1593948"/>
            <a:ext cx="848061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Samorząd Województwa ponosi szczególną odpowiedzialność za rozwój regionu. Wynika to nie tylko z ustawowych kompetencji, ale także z pełnienia roli faktycznego gospodarza Województwa.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b="1" i="1" dirty="0"/>
              <a:t>Kreuje idee i określa kierunki rozwoju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b="1" i="1" dirty="0"/>
              <a:t>Współpracuje z administracją rządową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b="1" i="1" dirty="0"/>
              <a:t>Koordynuje działania rozwojowe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b="1" i="1" dirty="0"/>
              <a:t>Pozyskuje i dystrybuuje środki na rozwój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b="1" i="1" dirty="0"/>
              <a:t>Inicjuje i inspiruje działania innych podmiotów – partnerów w kreowaniu rozwoju</a:t>
            </a:r>
          </a:p>
        </p:txBody>
      </p:sp>
    </p:spTree>
    <p:extLst>
      <p:ext uri="{BB962C8B-B14F-4D97-AF65-F5344CB8AC3E}">
        <p14:creationId xmlns:p14="http://schemas.microsoft.com/office/powerpoint/2010/main" val="342403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757F16B-95E9-4FA8-B1A6-77EAF6B45C31}"/>
              </a:ext>
            </a:extLst>
          </p:cNvPr>
          <p:cNvSpPr txBox="1"/>
          <p:nvPr/>
        </p:nvSpPr>
        <p:spPr>
          <a:xfrm>
            <a:off x="0" y="77201"/>
            <a:ext cx="9018494" cy="4770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Czwarta strategia rozwoju Województwa Kujawsko-Pomorskiego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594C59D-6092-4D0C-9550-B4F83CB5D2AC}"/>
              </a:ext>
            </a:extLst>
          </p:cNvPr>
          <p:cNvSpPr txBox="1"/>
          <p:nvPr/>
        </p:nvSpPr>
        <p:spPr>
          <a:xfrm>
            <a:off x="83472" y="661184"/>
            <a:ext cx="2094951" cy="1107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2000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przewodnia „integracja”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AF5A4F2-E586-4F67-B008-5711146D07D0}"/>
              </a:ext>
            </a:extLst>
          </p:cNvPr>
          <p:cNvSpPr txBox="1"/>
          <p:nvPr/>
        </p:nvSpPr>
        <p:spPr>
          <a:xfrm>
            <a:off x="2315684" y="661183"/>
            <a:ext cx="2094951" cy="17235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2005 </a:t>
            </a:r>
            <a:b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przewodnia „wyrównywanie szans rozwojowych”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E74CEBD-275C-486A-9B4E-F1015CB497FB}"/>
              </a:ext>
            </a:extLst>
          </p:cNvPr>
          <p:cNvSpPr txBox="1"/>
          <p:nvPr/>
        </p:nvSpPr>
        <p:spPr>
          <a:xfrm>
            <a:off x="4547896" y="661183"/>
            <a:ext cx="2094951" cy="1107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 </a:t>
            </a:r>
            <a:b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przewodnia „modernizacja”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D05367A-C8B8-4672-AEF8-EBDC082D429C}"/>
              </a:ext>
            </a:extLst>
          </p:cNvPr>
          <p:cNvSpPr txBox="1"/>
          <p:nvPr/>
        </p:nvSpPr>
        <p:spPr>
          <a:xfrm>
            <a:off x="6780108" y="661183"/>
            <a:ext cx="2094951" cy="1107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przewodnia „przyspieszenie”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36130919-3ACD-4848-AEBC-5BEE96F7CDC7}"/>
              </a:ext>
            </a:extLst>
          </p:cNvPr>
          <p:cNvSpPr/>
          <p:nvPr/>
        </p:nvSpPr>
        <p:spPr>
          <a:xfrm>
            <a:off x="-134470" y="4165466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4.I.2019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B09032D-319B-474D-A0F3-2D328BC4535E}"/>
              </a:ext>
            </a:extLst>
          </p:cNvPr>
          <p:cNvSpPr txBox="1"/>
          <p:nvPr/>
        </p:nvSpPr>
        <p:spPr>
          <a:xfrm rot="19549167">
            <a:off x="-90054" y="3141894"/>
            <a:ext cx="2008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Rozpoczęcie prac </a:t>
            </a:r>
            <a:br>
              <a:rPr lang="pl-PL" b="1" dirty="0"/>
            </a:br>
            <a:r>
              <a:rPr lang="pl-PL" b="1" dirty="0"/>
              <a:t>nad diagnozą</a:t>
            </a: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72B99194-F353-49A6-8F36-3689DF1FCC2E}"/>
              </a:ext>
            </a:extLst>
          </p:cNvPr>
          <p:cNvSpPr/>
          <p:nvPr/>
        </p:nvSpPr>
        <p:spPr>
          <a:xfrm>
            <a:off x="1174136" y="4165466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16.XII.</a:t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b="1" dirty="0">
                <a:solidFill>
                  <a:srgbClr val="C00000"/>
                </a:solidFill>
              </a:rPr>
              <a:t>2019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7486770-7418-4C99-A6E0-3A26552732B8}"/>
              </a:ext>
            </a:extLst>
          </p:cNvPr>
          <p:cNvSpPr txBox="1"/>
          <p:nvPr/>
        </p:nvSpPr>
        <p:spPr>
          <a:xfrm rot="19549167">
            <a:off x="1106842" y="2852979"/>
            <a:ext cx="3164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Uchwała Sejmiku </a:t>
            </a:r>
            <a:br>
              <a:rPr lang="pl-PL" b="1" dirty="0"/>
            </a:br>
            <a:r>
              <a:rPr lang="pl-PL" b="1" dirty="0"/>
              <a:t>– formalne rozpoczęcie prac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AA2F8957-7B7E-4BF6-8B29-DF116854CC28}"/>
              </a:ext>
            </a:extLst>
          </p:cNvPr>
          <p:cNvSpPr/>
          <p:nvPr/>
        </p:nvSpPr>
        <p:spPr>
          <a:xfrm>
            <a:off x="2470850" y="4165466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2019</a:t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b="1" dirty="0">
                <a:solidFill>
                  <a:srgbClr val="C00000"/>
                </a:solidFill>
              </a:rPr>
              <a:t>/2020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368756A-A92B-4965-B1A6-C9EFB317974D}"/>
              </a:ext>
            </a:extLst>
          </p:cNvPr>
          <p:cNvSpPr txBox="1"/>
          <p:nvPr/>
        </p:nvSpPr>
        <p:spPr>
          <a:xfrm rot="19549167">
            <a:off x="2842003" y="2702606"/>
            <a:ext cx="28312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Od X 2019 do VI 2020</a:t>
            </a:r>
            <a:br>
              <a:rPr lang="pl-PL" b="1" dirty="0"/>
            </a:br>
            <a:r>
              <a:rPr lang="pl-PL" b="1" dirty="0"/>
              <a:t>współtworzenie projektu </a:t>
            </a:r>
            <a:br>
              <a:rPr lang="pl-PL" b="1" dirty="0"/>
            </a:br>
            <a:r>
              <a:rPr lang="pl-PL" b="1" dirty="0"/>
              <a:t>z Partnerami</a:t>
            </a:r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7159792E-2BBC-4673-A5E0-C5C71972509B}"/>
              </a:ext>
            </a:extLst>
          </p:cNvPr>
          <p:cNvSpPr/>
          <p:nvPr/>
        </p:nvSpPr>
        <p:spPr>
          <a:xfrm>
            <a:off x="3849911" y="4165466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27.VII </a:t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b="1" dirty="0">
                <a:solidFill>
                  <a:srgbClr val="C00000"/>
                </a:solidFill>
              </a:rPr>
              <a:t>3.IX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96684E0-B666-475D-B4B1-DCD97B2103EC}"/>
              </a:ext>
            </a:extLst>
          </p:cNvPr>
          <p:cNvSpPr txBox="1"/>
          <p:nvPr/>
        </p:nvSpPr>
        <p:spPr>
          <a:xfrm rot="19549167">
            <a:off x="3970021" y="3003593"/>
            <a:ext cx="3244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Konsultacje projektu Strategii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3D8FEADB-C405-4120-8B2C-CF3D2C72C628}"/>
              </a:ext>
            </a:extLst>
          </p:cNvPr>
          <p:cNvSpPr/>
          <p:nvPr/>
        </p:nvSpPr>
        <p:spPr>
          <a:xfrm>
            <a:off x="5117869" y="4165466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IX-XII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46000B0-1227-4730-859F-AA26E324FC56}"/>
              </a:ext>
            </a:extLst>
          </p:cNvPr>
          <p:cNvSpPr txBox="1"/>
          <p:nvPr/>
        </p:nvSpPr>
        <p:spPr>
          <a:xfrm rot="19549167">
            <a:off x="5268824" y="2909919"/>
            <a:ext cx="2842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Przygotowanie projektu </a:t>
            </a:r>
            <a:br>
              <a:rPr lang="pl-PL" b="1" dirty="0"/>
            </a:br>
            <a:r>
              <a:rPr lang="pl-PL" b="1" dirty="0"/>
              <a:t>do przekazania Sejmikowi</a:t>
            </a: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EF5C42D6-CB73-44D8-BF5F-2638F76382BD}"/>
              </a:ext>
            </a:extLst>
          </p:cNvPr>
          <p:cNvSpPr/>
          <p:nvPr/>
        </p:nvSpPr>
        <p:spPr>
          <a:xfrm>
            <a:off x="6483659" y="4165465"/>
            <a:ext cx="1479177" cy="7530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17.XII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65C957A-E4C2-4AB8-AFC0-EDCC0E8293B0}"/>
              </a:ext>
            </a:extLst>
          </p:cNvPr>
          <p:cNvSpPr txBox="1"/>
          <p:nvPr/>
        </p:nvSpPr>
        <p:spPr>
          <a:xfrm rot="19549167">
            <a:off x="6826026" y="2771419"/>
            <a:ext cx="24416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Przekazanie Projektu </a:t>
            </a:r>
            <a:br>
              <a:rPr lang="pl-PL" b="1" dirty="0"/>
            </a:br>
            <a:r>
              <a:rPr lang="pl-PL" b="1" dirty="0"/>
              <a:t>Sejmikowi przez </a:t>
            </a:r>
            <a:br>
              <a:rPr lang="pl-PL" b="1" dirty="0"/>
            </a:br>
            <a:r>
              <a:rPr lang="pl-PL" b="1" dirty="0"/>
              <a:t>Zarząd Województwa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98B6E27-0A4C-4CC1-9A0F-EFFD924E14AA}"/>
              </a:ext>
            </a:extLst>
          </p:cNvPr>
          <p:cNvSpPr txBox="1"/>
          <p:nvPr/>
        </p:nvSpPr>
        <p:spPr>
          <a:xfrm>
            <a:off x="8964" y="5098066"/>
            <a:ext cx="90812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Partnerskie podejście do tworzenia Strategii („współtworzenie”):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ponad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60 spotkań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z udziałem około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2 tys</a:t>
            </a:r>
            <a:r>
              <a:rPr lang="pl-PL" sz="2100" b="1" dirty="0">
                <a:latin typeface="Calibri" panose="020F0502020204030204" pitchFamily="34" charset="0"/>
              </a:rPr>
              <a:t>. osób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konferencje plenarne,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12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paneli branżowych (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500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zaproszonych ekspertów), ponad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1300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 uwag, wniosków i opinii złożonych pisemnie przez ponad </a:t>
            </a:r>
            <a:r>
              <a:rPr lang="pl-PL" sz="2100" b="1" dirty="0">
                <a:solidFill>
                  <a:schemeClr val="tx1"/>
                </a:solidFill>
                <a:latin typeface="Calibri" panose="020F0502020204030204" pitchFamily="34" charset="0"/>
              </a:rPr>
              <a:t>180 </a:t>
            </a:r>
            <a:r>
              <a:rPr lang="pl-PL" sz="2100" dirty="0">
                <a:solidFill>
                  <a:schemeClr val="tx1"/>
                </a:solidFill>
                <a:latin typeface="Calibri" panose="020F0502020204030204" pitchFamily="34" charset="0"/>
              </a:rPr>
              <a:t>wnioskodawców w trakcie prac nad Strategią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388776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107983" y="65107"/>
            <a:ext cx="88818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Projekt „Strategii Przyspieszenia 2030+” tworzony był siłami własnymi administracji Samorządu Województwa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072FCD3-B896-4969-89DC-AB1E589CCA26}"/>
              </a:ext>
            </a:extLst>
          </p:cNvPr>
          <p:cNvSpPr txBox="1"/>
          <p:nvPr/>
        </p:nvSpPr>
        <p:spPr>
          <a:xfrm>
            <a:off x="107983" y="1093975"/>
            <a:ext cx="89748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/>
              <a:t>Projekt Strategii powstał w </a:t>
            </a:r>
            <a:r>
              <a:rPr lang="pl-PL" sz="2200" b="1" dirty="0">
                <a:solidFill>
                  <a:srgbClr val="C00000"/>
                </a:solidFill>
              </a:rPr>
              <a:t>Departamencie Planowania Strategicznego i Rozwoju Gospodarczego</a:t>
            </a:r>
            <a:r>
              <a:rPr lang="pl-PL" sz="2200" dirty="0"/>
              <a:t> przy współpracy </a:t>
            </a:r>
            <a:r>
              <a:rPr lang="pl-PL" sz="2200" b="1" dirty="0">
                <a:solidFill>
                  <a:srgbClr val="C00000"/>
                </a:solidFill>
              </a:rPr>
              <a:t>Kujawsko-Pomorskiego Biura Planowania Przestrzennego i Regionalnego </a:t>
            </a:r>
            <a:r>
              <a:rPr lang="pl-PL" sz="2200" dirty="0"/>
              <a:t>(</a:t>
            </a:r>
            <a:r>
              <a:rPr lang="pl-PL" sz="2200" b="1" dirty="0">
                <a:solidFill>
                  <a:srgbClr val="C00000"/>
                </a:solidFill>
              </a:rPr>
              <a:t>KPBPPiR</a:t>
            </a:r>
            <a:r>
              <a:rPr lang="pl-PL" sz="2200" dirty="0"/>
              <a:t> wykonało między innymi diagnozę, analizę ex-</a:t>
            </a:r>
            <a:r>
              <a:rPr lang="pl-PL" sz="2200" dirty="0" err="1"/>
              <a:t>ante</a:t>
            </a:r>
            <a:r>
              <a:rPr lang="pl-PL" sz="2200" dirty="0"/>
              <a:t> oraz prognozę oddziaływania na środowisko, a także wszystkie mapy)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849D221-BA19-474A-9970-6B3CF51754EA}"/>
              </a:ext>
            </a:extLst>
          </p:cNvPr>
          <p:cNvSpPr txBox="1"/>
          <p:nvPr/>
        </p:nvSpPr>
        <p:spPr>
          <a:xfrm>
            <a:off x="107983" y="5695300"/>
            <a:ext cx="8974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/>
              <a:t>Dziękuję wszystkim </a:t>
            </a:r>
            <a:r>
              <a:rPr lang="pl-PL" sz="2200" b="1" dirty="0">
                <a:solidFill>
                  <a:srgbClr val="C00000"/>
                </a:solidFill>
              </a:rPr>
              <a:t>instytucjom uzgadniającym i opiniującym</a:t>
            </a:r>
            <a:r>
              <a:rPr lang="pl-PL" sz="2200" dirty="0"/>
              <a:t> za sprawną współpracę</a:t>
            </a:r>
            <a:endParaRPr lang="pl-PL" sz="2200" b="1" dirty="0">
              <a:solidFill>
                <a:srgbClr val="C0000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33BC530-634A-4067-92BD-258B45E746EA}"/>
              </a:ext>
            </a:extLst>
          </p:cNvPr>
          <p:cNvSpPr txBox="1"/>
          <p:nvPr/>
        </p:nvSpPr>
        <p:spPr>
          <a:xfrm>
            <a:off x="107983" y="2960212"/>
            <a:ext cx="8974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/>
              <a:t>Bardzo duży udział pozostałych </a:t>
            </a:r>
            <a:r>
              <a:rPr lang="pl-PL" sz="2200" b="1" dirty="0">
                <a:solidFill>
                  <a:srgbClr val="C00000"/>
                </a:solidFill>
              </a:rPr>
              <a:t>Departamentów (w szczególności Dep. Funduszy Europejskich) i Jednostek Samorządu Województwa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E59DD42-635F-4661-BAC6-3FB7110FE9A2}"/>
              </a:ext>
            </a:extLst>
          </p:cNvPr>
          <p:cNvSpPr txBox="1"/>
          <p:nvPr/>
        </p:nvSpPr>
        <p:spPr>
          <a:xfrm>
            <a:off x="107983" y="3821909"/>
            <a:ext cx="89748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/>
              <a:t>Dziękuję </a:t>
            </a:r>
            <a:r>
              <a:rPr lang="pl-PL" sz="2200" b="1" dirty="0">
                <a:solidFill>
                  <a:srgbClr val="C00000"/>
                </a:solidFill>
              </a:rPr>
              <a:t>Radnym Województwa</a:t>
            </a:r>
            <a:r>
              <a:rPr lang="pl-PL" sz="2200" dirty="0"/>
              <a:t> za bardzo duże zainteresowanie i wsparcie od początku procesu tworzenia dokumentu, w tym w szczególności za udział w spotkaniach terenowych na etapie współtworzenia projektu oraz za aktywny udział w konsultacjach, w tym zgłoszenie wielu sugestii, które przełożyły się na ustalenia  </a:t>
            </a:r>
          </a:p>
        </p:txBody>
      </p:sp>
    </p:spTree>
    <p:extLst>
      <p:ext uri="{BB962C8B-B14F-4D97-AF65-F5344CB8AC3E}">
        <p14:creationId xmlns:p14="http://schemas.microsoft.com/office/powerpoint/2010/main" val="18484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436728" y="6253323"/>
            <a:ext cx="668741" cy="393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718B9E8-7080-4EB6-A513-E7FE1BC12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2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FB7820D-D0D9-4D62-9EFA-D3855EEDFD92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680236"/>
            <a:ext cx="5993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</a:t>
            </a:r>
            <a:r>
              <a:rPr lang="pl-PL" sz="4000" b="1" dirty="0" err="1">
                <a:solidFill>
                  <a:srgbClr val="C00000"/>
                </a:solidFill>
              </a:rPr>
              <a:t>prośrodowiskowy</a:t>
            </a:r>
            <a:endParaRPr lang="pl-PL" sz="4000" b="1" dirty="0">
              <a:solidFill>
                <a:srgbClr val="C00000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5" y="1513955"/>
            <a:ext cx="717804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„Strategia Przyspieszenia 2030+” jednoznacznie definiuje, że wszelkie procesy rozwojowe realizowane na terenie województwa muszą uwzględniać aspekt zachowania, a jeśli to możliwe wzmacniania walorów środowiska. Nadchodzące lata to także okres transformacji energetycznej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694772" y="4067325"/>
            <a:ext cx="8432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Wysoka jakość przestrzeni – marką Województwa Kujawsko-Pomorskiego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9C1DEBC6-141A-4850-8B01-85D3C124AEFA}"/>
              </a:ext>
            </a:extLst>
          </p:cNvPr>
          <p:cNvSpPr txBox="1"/>
          <p:nvPr/>
        </p:nvSpPr>
        <p:spPr>
          <a:xfrm>
            <a:off x="711201" y="5276433"/>
            <a:ext cx="8432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Okres 2012-2019 to podwojenie wielkości produkcji energii elektrycznej z OZE, w 2030 roku 100% zapotrzebowania na energię będzie pokrywane z OZE</a:t>
            </a:r>
          </a:p>
        </p:txBody>
      </p:sp>
    </p:spTree>
    <p:extLst>
      <p:ext uri="{BB962C8B-B14F-4D97-AF65-F5344CB8AC3E}">
        <p14:creationId xmlns:p14="http://schemas.microsoft.com/office/powerpoint/2010/main" val="778168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7991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nowoczesny i innowacyjny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4" y="1882588"/>
            <a:ext cx="717983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„Strategia Przyspieszenia 2030+” zakłada znaczący wzrost jakości kształcenia i poprawę kwalifikacji zawodowych, unowocześnianie przedsiębiorstw, upowszechnianie technologii informacyjnych, wzmocnienie sektora badawczo-rozwojowego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F23556B-0B6B-4678-BA39-8130E30E6F4D}"/>
              </a:ext>
            </a:extLst>
          </p:cNvPr>
          <p:cNvSpPr txBox="1"/>
          <p:nvPr/>
        </p:nvSpPr>
        <p:spPr>
          <a:xfrm>
            <a:off x="959224" y="4291444"/>
            <a:ext cx="81683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Wysokiej jakości żywność oraz przemysł narzędziowy – wiodącymi specjalizacjami w najbliższych latach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43271B4-9C98-4D26-AA22-13BD57AB0950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</p:spTree>
    <p:extLst>
      <p:ext uri="{BB962C8B-B14F-4D97-AF65-F5344CB8AC3E}">
        <p14:creationId xmlns:p14="http://schemas.microsoft.com/office/powerpoint/2010/main" val="215549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8903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realizujący potrzeby społeczne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5" y="1810870"/>
            <a:ext cx="717804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Nadrzędnym celem „Strategii Przyspieszenia 2030+” jest poprawa jakości życia poprzez działania dedykowane dla wszystkich pokoleń oraz wszystkich grup społecznych. W ostatnich latach dwukrotnie zredukowano poziom skrajnego ubóstwa.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658471" y="4381089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Powszechnie dostępne żłobki i przedszkola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F024E90-DE20-4A9F-ABAE-E98731942257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60E6EC7-98FA-4C1A-ACBB-D23307F9AB46}"/>
              </a:ext>
            </a:extLst>
          </p:cNvPr>
          <p:cNvSpPr txBox="1"/>
          <p:nvPr/>
        </p:nvSpPr>
        <p:spPr>
          <a:xfrm>
            <a:off x="1658471" y="4989923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100% Seniorów objętych polityką senioralną</a:t>
            </a:r>
          </a:p>
        </p:txBody>
      </p:sp>
    </p:spTree>
    <p:extLst>
      <p:ext uri="{BB962C8B-B14F-4D97-AF65-F5344CB8AC3E}">
        <p14:creationId xmlns:p14="http://schemas.microsoft.com/office/powerpoint/2010/main" val="3312289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6490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efektywnej edukacji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4" y="1810870"/>
            <a:ext cx="74317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Do najważniejszych zadań wskazywanych w „Strategii Przyspieszenia 2030+” należy poprawa jakości kształcenia. Służyć temu będą inwestycje lokalowe, poprawa wyposażenia, podnoszenie kwalifikacji kadr, stypendia motywujące uczniów oraz nowoczesne narzędzia edukacyjne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658469" y="4836056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Centra innowacyjnej edukacji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F024E90-DE20-4A9F-ABAE-E98731942257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D7C024B-F4AC-4E8C-9ADF-E070C09F1E57}"/>
              </a:ext>
            </a:extLst>
          </p:cNvPr>
          <p:cNvSpPr txBox="1"/>
          <p:nvPr/>
        </p:nvSpPr>
        <p:spPr>
          <a:xfrm>
            <a:off x="1658468" y="4239502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Jakość kształcenia wyższa od przeciętnej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10B3B7D-7E5E-4435-B47E-989D3B5D7531}"/>
              </a:ext>
            </a:extLst>
          </p:cNvPr>
          <p:cNvSpPr txBox="1"/>
          <p:nvPr/>
        </p:nvSpPr>
        <p:spPr>
          <a:xfrm>
            <a:off x="1658470" y="5432610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Kujawsko-Pomorska Szkoła Internetowa</a:t>
            </a:r>
          </a:p>
        </p:txBody>
      </p:sp>
    </p:spTree>
    <p:extLst>
      <p:ext uri="{BB962C8B-B14F-4D97-AF65-F5344CB8AC3E}">
        <p14:creationId xmlns:p14="http://schemas.microsoft.com/office/powerpoint/2010/main" val="47287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5721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wysokiej jakości </a:t>
            </a:r>
            <a:br>
              <a:rPr lang="pl-PL" sz="4000" b="1" dirty="0">
                <a:solidFill>
                  <a:srgbClr val="C00000"/>
                </a:solidFill>
              </a:rPr>
            </a:br>
            <a:r>
              <a:rPr lang="pl-PL" sz="4000" b="1" dirty="0">
                <a:solidFill>
                  <a:srgbClr val="C00000"/>
                </a:solidFill>
              </a:rPr>
              <a:t>opieki medycznej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658471" y="4300405"/>
            <a:ext cx="74855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 ramach realizowanego „medycznego pakietu stulecia” łącznie na inwestycje w ochronie zdrowia przeznaczy się ponad 1,7 mld złotych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F024E90-DE20-4A9F-ABAE-E98731942257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BD6E4FF-B7DB-409B-A52E-C67630FDB95D}"/>
              </a:ext>
            </a:extLst>
          </p:cNvPr>
          <p:cNvSpPr txBox="1"/>
          <p:nvPr/>
        </p:nvSpPr>
        <p:spPr>
          <a:xfrm flipH="1">
            <a:off x="476024" y="2465295"/>
            <a:ext cx="76549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Realizacja „Strategii Przyspieszenia 2030+” będzie polegała także na kontynuacji działań na rzecz rozwoju bazy i unowocześniania metod ochrony zdrowia (w tym szczególnie w zakresie onkologii i psychiatrii)</a:t>
            </a:r>
          </a:p>
        </p:txBody>
      </p:sp>
    </p:spTree>
    <p:extLst>
      <p:ext uri="{BB962C8B-B14F-4D97-AF65-F5344CB8AC3E}">
        <p14:creationId xmlns:p14="http://schemas.microsoft.com/office/powerpoint/2010/main" val="243408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717175"/>
            <a:ext cx="8077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atrakcyjnym rynkiem pracy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4" y="1506069"/>
            <a:ext cx="833628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W ostatnich latach Województwo znacząco zredukowało poziom bezrobocia – skala zmian należała do największych w Unii Europejskiej. Obecnie jest ono znacznie niższe, niż przeciętnie w UE oraz w kilku wysokorozwiniętych krajach Europy Zachodniej. </a:t>
            </a:r>
            <a:br>
              <a:rPr lang="pl-PL" sz="2500" b="1" i="1" dirty="0"/>
            </a:br>
            <a:r>
              <a:rPr lang="pl-PL" sz="2500" b="1" i="1" dirty="0"/>
              <a:t>W regionie pracuje obecnie ponad 35 tysięcy obcokrajowców – to więcej niż liczba bezrobotnych wg BAEL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237129" y="5035517"/>
            <a:ext cx="79068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Wysoko wynagradzane miejsca pracy pozwalające na realizację aspiracji zawodowych dobrze wykształconych mieszkańców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F024E90-DE20-4A9F-ABAE-E98731942257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DD80A1-E85C-4904-A7AE-4AFD928ECEE3}"/>
              </a:ext>
            </a:extLst>
          </p:cNvPr>
          <p:cNvSpPr txBox="1"/>
          <p:nvPr/>
        </p:nvSpPr>
        <p:spPr>
          <a:xfrm>
            <a:off x="1237129" y="4424285"/>
            <a:ext cx="748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Bezrobocie trwale niższe od średniej krajowej</a:t>
            </a:r>
          </a:p>
        </p:txBody>
      </p:sp>
    </p:spTree>
    <p:extLst>
      <p:ext uri="{BB962C8B-B14F-4D97-AF65-F5344CB8AC3E}">
        <p14:creationId xmlns:p14="http://schemas.microsoft.com/office/powerpoint/2010/main" val="1515591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5004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zintegrowany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5" y="1999128"/>
            <a:ext cx="717804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Niezbędnym warunkiem realizacji „Strategii Przyspieszenia 2030+” jest sprawnie funkcjonujący transport publiczny. Poszukiwane będą rozwiązania formalne, organizacyjne i finansowe umożliwiające prawidłową realizację tych zadań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039907" y="4210761"/>
            <a:ext cx="81040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Stolice województwa dostępne w 60 minut z miast powiatowych i w 90 minut z terenu całego województwa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30A0416-49C0-44B7-8338-E6A6632E538E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4FA6EAE-7B6A-4DED-A5E7-4CE7847894DE}"/>
              </a:ext>
            </a:extLst>
          </p:cNvPr>
          <p:cNvSpPr txBox="1"/>
          <p:nvPr/>
        </p:nvSpPr>
        <p:spPr>
          <a:xfrm>
            <a:off x="1039906" y="5639051"/>
            <a:ext cx="81040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Komfortowy tabor w transporcie publicznym</a:t>
            </a:r>
          </a:p>
        </p:txBody>
      </p:sp>
    </p:spTree>
    <p:extLst>
      <p:ext uri="{BB962C8B-B14F-4D97-AF65-F5344CB8AC3E}">
        <p14:creationId xmlns:p14="http://schemas.microsoft.com/office/powerpoint/2010/main" val="455032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1021976"/>
            <a:ext cx="5835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niwelujący skutki</a:t>
            </a:r>
            <a:br>
              <a:rPr lang="pl-PL" sz="4000" b="1" dirty="0">
                <a:solidFill>
                  <a:srgbClr val="C00000"/>
                </a:solidFill>
              </a:rPr>
            </a:br>
            <a:r>
              <a:rPr lang="pl-PL" sz="4000" b="1" dirty="0">
                <a:solidFill>
                  <a:srgbClr val="C00000"/>
                </a:solidFill>
              </a:rPr>
              <a:t>pandemii COVID-19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4" y="2483221"/>
            <a:ext cx="76011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Pandemia COVID-19 wpływa na stan gospodarki, </a:t>
            </a:r>
            <a:br>
              <a:rPr lang="pl-PL" sz="2500" b="1" i="1" dirty="0"/>
            </a:br>
            <a:r>
              <a:rPr lang="pl-PL" sz="2500" b="1" i="1" dirty="0"/>
              <a:t>a pośrednio na jakość życia mieszkańców - także poprzez rozwój nowych rozwiązań w zakresie pracy </a:t>
            </a:r>
            <a:br>
              <a:rPr lang="pl-PL" sz="2500" b="1" i="1" dirty="0"/>
            </a:br>
            <a:r>
              <a:rPr lang="pl-PL" sz="2500" b="1" i="1" dirty="0"/>
              <a:t>i porozumiewania się. W ramach Marszałkowskiego Pakietu Antykryzysowego w roku 2020 przeznaczono na przeciwdziałanie pandemii ponad 900 mln złotych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452283" y="5026552"/>
            <a:ext cx="7694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Gospodarka odporna na skutki pandemii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9094A3-7877-4029-B01B-CF3B090B128A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1CB6BD-987A-4DDF-97B2-1F271EE3E96B}"/>
              </a:ext>
            </a:extLst>
          </p:cNvPr>
          <p:cNvSpPr txBox="1"/>
          <p:nvPr/>
        </p:nvSpPr>
        <p:spPr>
          <a:xfrm>
            <a:off x="1449356" y="5641242"/>
            <a:ext cx="7694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Samorząd zdolny do reagowania i pomocy</a:t>
            </a:r>
          </a:p>
        </p:txBody>
      </p:sp>
    </p:spTree>
    <p:extLst>
      <p:ext uri="{BB962C8B-B14F-4D97-AF65-F5344CB8AC3E}">
        <p14:creationId xmlns:p14="http://schemas.microsoft.com/office/powerpoint/2010/main" val="683898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645455"/>
            <a:ext cx="4437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bezpieczny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76024" y="1631570"/>
            <a:ext cx="78829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Doświadczenia pandemii COVID-19 uświadomiły, jak istotne są nowe rodzaje zagrożeń. „Strategia Przyspieszenia 2030+” kładzie duży nacisk na wszystkie aspekty bardzo szeroko rozumianego bezpieczeństwa.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264024" y="3403930"/>
            <a:ext cx="78829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Wszystkie gminy województwa w regionalnym systemie budowania odporności na zagrożenia cywilizacyjne oraz zmiany klimatu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9094A3-7877-4029-B01B-CF3B090B128A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1CB6BD-987A-4DDF-97B2-1F271EE3E96B}"/>
              </a:ext>
            </a:extLst>
          </p:cNvPr>
          <p:cNvSpPr txBox="1"/>
          <p:nvPr/>
        </p:nvSpPr>
        <p:spPr>
          <a:xfrm>
            <a:off x="1261097" y="4888199"/>
            <a:ext cx="7882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Upowszechnienie idei solidaryzmu samorządowego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25FD95-6764-4CF0-A72D-CD9D631B8A8C}"/>
              </a:ext>
            </a:extLst>
          </p:cNvPr>
          <p:cNvSpPr txBox="1"/>
          <p:nvPr/>
        </p:nvSpPr>
        <p:spPr>
          <a:xfrm>
            <a:off x="1261097" y="5510693"/>
            <a:ext cx="7882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Właściwie wyposażone służby i straże</a:t>
            </a:r>
          </a:p>
        </p:txBody>
      </p:sp>
    </p:spTree>
    <p:extLst>
      <p:ext uri="{BB962C8B-B14F-4D97-AF65-F5344CB8AC3E}">
        <p14:creationId xmlns:p14="http://schemas.microsoft.com/office/powerpoint/2010/main" val="311548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770965"/>
            <a:ext cx="89017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sprawnie pozyskujący</a:t>
            </a:r>
          </a:p>
          <a:p>
            <a:r>
              <a:rPr lang="pl-PL" sz="4000" b="1" dirty="0">
                <a:solidFill>
                  <a:srgbClr val="C00000"/>
                </a:solidFill>
              </a:rPr>
              <a:t>i efektywnie wykorzystujący fundusze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40165" y="2097741"/>
            <a:ext cx="823766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W latach 2007-2020 Samorząd Województwa pozyskał </a:t>
            </a:r>
            <a:br>
              <a:rPr lang="pl-PL" sz="2500" b="1" i="1" dirty="0"/>
            </a:br>
            <a:r>
              <a:rPr lang="pl-PL" sz="2500" b="1" i="1" dirty="0"/>
              <a:t>z Unii Europejskiej około 25 mld złotych. Środki te stanowiły podstawę kreowania polityki rozwoju województwa. Także w najbliższych latach możliwości rozwojowe będą uzależnione od dostępności środków zewnętrznych 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461247" y="4497629"/>
            <a:ext cx="768275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Około 6 mld zł spodziewanych w ramach Regionalnego Programu Operacyjnego na lata 2021-2027. Dodatkowe środki z Krajowego Planu Odbudowy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59D323B-3013-4889-9E2B-F3F0144048B6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</p:spTree>
    <p:extLst>
      <p:ext uri="{BB962C8B-B14F-4D97-AF65-F5344CB8AC3E}">
        <p14:creationId xmlns:p14="http://schemas.microsoft.com/office/powerpoint/2010/main" val="2889790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744067"/>
            <a:ext cx="78726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Region partnerstwa w kreowaniu </a:t>
            </a:r>
            <a:br>
              <a:rPr lang="pl-PL" sz="4000" b="1" dirty="0">
                <a:solidFill>
                  <a:srgbClr val="C00000"/>
                </a:solidFill>
              </a:rPr>
            </a:br>
            <a:r>
              <a:rPr lang="pl-PL" sz="4000" b="1" dirty="0">
                <a:solidFill>
                  <a:srgbClr val="C00000"/>
                </a:solidFill>
              </a:rPr>
              <a:t>i realizacji rozwoju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40165" y="2070843"/>
            <a:ext cx="74398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Podobnie jak dotąd, także w kolejnych latach wszystkie ważne decyzje dotyczące rozwoju Województwa, będą podejmowane w konsultacji </a:t>
            </a:r>
            <a:br>
              <a:rPr lang="pl-PL" sz="2500" b="1" i="1" dirty="0"/>
            </a:br>
            <a:r>
              <a:rPr lang="pl-PL" sz="2500" b="1" i="1" dirty="0"/>
              <a:t>z partnerami reprezentującymi wszystkie środowiska uczestniczące w rozwoju, a dokumenty programowe będą współtworzone z partnerami.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461247" y="4578311"/>
            <a:ext cx="768275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Polityka terytorialna – powierzenie środków partnerstwom samorządów gmin i powiatów na realizację zadań istotnych dla rozwoju danego obszaru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59D323B-3013-4889-9E2B-F3F0144048B6}"/>
              </a:ext>
            </a:extLst>
          </p:cNvPr>
          <p:cNvSpPr txBox="1"/>
          <p:nvPr/>
        </p:nvSpPr>
        <p:spPr>
          <a:xfrm>
            <a:off x="1" y="44617"/>
            <a:ext cx="7431740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 rozwoju Kujawsko-Pomorskiego w III dekadzie</a:t>
            </a:r>
          </a:p>
        </p:txBody>
      </p:sp>
    </p:spTree>
    <p:extLst>
      <p:ext uri="{BB962C8B-B14F-4D97-AF65-F5344CB8AC3E}">
        <p14:creationId xmlns:p14="http://schemas.microsoft.com/office/powerpoint/2010/main" val="2959247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1AC4A5-C482-428D-BCF0-383A13EC33D0}"/>
              </a:ext>
            </a:extLst>
          </p:cNvPr>
          <p:cNvSpPr txBox="1"/>
          <p:nvPr/>
        </p:nvSpPr>
        <p:spPr>
          <a:xfrm>
            <a:off x="188259" y="242042"/>
            <a:ext cx="88472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Strategia jako podstawa prowadzenia </a:t>
            </a:r>
            <a:br>
              <a:rPr lang="pl-PL" sz="4000" b="1" dirty="0">
                <a:solidFill>
                  <a:srgbClr val="C00000"/>
                </a:solidFill>
              </a:rPr>
            </a:br>
            <a:r>
              <a:rPr lang="pl-PL" sz="4000" b="1" dirty="0">
                <a:solidFill>
                  <a:srgbClr val="C00000"/>
                </a:solidFill>
              </a:rPr>
              <a:t>polityki rozwoju Województwa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388A142-83C8-4141-8F40-19399699DA39}"/>
              </a:ext>
            </a:extLst>
          </p:cNvPr>
          <p:cNvSpPr txBox="1"/>
          <p:nvPr/>
        </p:nvSpPr>
        <p:spPr>
          <a:xfrm flipH="1">
            <a:off x="422235" y="1572388"/>
            <a:ext cx="78701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b="1" i="1" dirty="0"/>
              <a:t>Przyjęcie „Strategii Przyspieszenia 2030+” stanowi „nowe otwarcie” w kształtowaniu rozwoju Województwa. Strategia będzie podstawą dla wszystkich prowadzonych działań i określi paradygmat „koncentracji na przyspieszeniu” dla podejmowania bieżących </a:t>
            </a:r>
            <a:br>
              <a:rPr lang="pl-PL" sz="2500" b="1" i="1" dirty="0"/>
            </a:br>
            <a:r>
              <a:rPr lang="pl-PL" sz="2500" b="1" i="1" dirty="0"/>
              <a:t>i długookresowych decyzji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631E41B-F1B6-41A6-A3A6-2AE090C7663C}"/>
              </a:ext>
            </a:extLst>
          </p:cNvPr>
          <p:cNvSpPr txBox="1"/>
          <p:nvPr/>
        </p:nvSpPr>
        <p:spPr>
          <a:xfrm>
            <a:off x="1066801" y="3950778"/>
            <a:ext cx="80772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Programy i polityki rozwoju jako dokumenty uszczegóławiające i </a:t>
            </a:r>
            <a:r>
              <a:rPr lang="pl-PL" sz="2800" b="1" i="1" dirty="0" err="1">
                <a:solidFill>
                  <a:srgbClr val="C00000"/>
                </a:solidFill>
              </a:rPr>
              <a:t>operacjonalizujące</a:t>
            </a:r>
            <a:r>
              <a:rPr lang="pl-PL" sz="2800" b="1" i="1" dirty="0">
                <a:solidFill>
                  <a:srgbClr val="C00000"/>
                </a:solidFill>
              </a:rPr>
              <a:t> </a:t>
            </a:r>
            <a:br>
              <a:rPr lang="pl-PL" sz="2800" b="1" i="1" dirty="0">
                <a:solidFill>
                  <a:srgbClr val="C00000"/>
                </a:solidFill>
              </a:rPr>
            </a:br>
            <a:r>
              <a:rPr lang="pl-PL" sz="2800" b="1" i="1" dirty="0">
                <a:solidFill>
                  <a:srgbClr val="C00000"/>
                </a:solidFill>
              </a:rPr>
              <a:t>„Strategię Przyspieszenia 2030+”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E3AF86E-F6BB-4FAB-82EC-952E333A29BC}"/>
              </a:ext>
            </a:extLst>
          </p:cNvPr>
          <p:cNvSpPr txBox="1"/>
          <p:nvPr/>
        </p:nvSpPr>
        <p:spPr>
          <a:xfrm>
            <a:off x="1066800" y="5469476"/>
            <a:ext cx="8077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i="1" dirty="0">
                <a:solidFill>
                  <a:srgbClr val="C00000"/>
                </a:solidFill>
              </a:rPr>
              <a:t>Luty 2021 – szczegółowy plan działań na rzecz realizacji ustaleń „Strategii Przyspieszenia 2030+” </a:t>
            </a:r>
          </a:p>
        </p:txBody>
      </p:sp>
    </p:spTree>
    <p:extLst>
      <p:ext uri="{BB962C8B-B14F-4D97-AF65-F5344CB8AC3E}">
        <p14:creationId xmlns:p14="http://schemas.microsoft.com/office/powerpoint/2010/main" val="1925185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105469" y="2537169"/>
            <a:ext cx="6798454" cy="946419"/>
          </a:xfrm>
        </p:spPr>
        <p:txBody>
          <a:bodyPr/>
          <a:lstStyle/>
          <a:p>
            <a:pPr algn="ctr"/>
            <a:r>
              <a:rPr lang="pl-PL" sz="3600" dirty="0">
                <a:latin typeface="Calibri" panose="020F0502020204030204" pitchFamily="34" charset="0"/>
                <a:cs typeface="Calibri" panose="020F0502020204030204" pitchFamily="34" charset="0"/>
              </a:rPr>
              <a:t>Dziękuję za uwagę</a:t>
            </a:r>
          </a:p>
        </p:txBody>
      </p:sp>
      <p:sp>
        <p:nvSpPr>
          <p:cNvPr id="6" name="Tytuł 3"/>
          <p:cNvSpPr txBox="1">
            <a:spLocks/>
          </p:cNvSpPr>
          <p:nvPr/>
        </p:nvSpPr>
        <p:spPr>
          <a:xfrm>
            <a:off x="436729" y="3260564"/>
            <a:ext cx="8283526" cy="94641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1900" b="1" kern="1200">
                <a:solidFill>
                  <a:schemeClr val="tx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algn="ctr"/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www.kujawsko-pomorskie.pl</a:t>
            </a:r>
          </a:p>
        </p:txBody>
      </p:sp>
      <p:sp>
        <p:nvSpPr>
          <p:cNvPr id="5" name="Prostokąt 4"/>
          <p:cNvSpPr/>
          <p:nvPr/>
        </p:nvSpPr>
        <p:spPr>
          <a:xfrm>
            <a:off x="436728" y="6253323"/>
            <a:ext cx="668741" cy="393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9616A55-C580-4BFC-921E-1A79CFE5D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32" y="255567"/>
            <a:ext cx="4151736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025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ultimedia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7187</TotalTime>
  <Words>1138</Words>
  <Application>Microsoft Office PowerPoint</Application>
  <PresentationFormat>Pokaz na ekranie (4:3)</PresentationFormat>
  <Paragraphs>98</Paragraphs>
  <Slides>18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3" baseType="lpstr">
      <vt:lpstr>Arial</vt:lpstr>
      <vt:lpstr>Calibri</vt:lpstr>
      <vt:lpstr>Lato</vt:lpstr>
      <vt:lpstr>Lato Heavy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Sebastian Glapinski</dc:creator>
  <cp:lastModifiedBy>Adam Stańczyk</cp:lastModifiedBy>
  <cp:revision>575</cp:revision>
  <cp:lastPrinted>2020-12-21T08:39:00Z</cp:lastPrinted>
  <dcterms:created xsi:type="dcterms:W3CDTF">2016-12-16T08:08:09Z</dcterms:created>
  <dcterms:modified xsi:type="dcterms:W3CDTF">2020-12-21T08:43:55Z</dcterms:modified>
</cp:coreProperties>
</file>